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072" r:id="rId2"/>
    <p:sldId id="1086" r:id="rId3"/>
    <p:sldId id="1088" r:id="rId4"/>
    <p:sldId id="1090" r:id="rId5"/>
    <p:sldId id="1092" r:id="rId6"/>
    <p:sldId id="1093" r:id="rId7"/>
    <p:sldId id="1094" r:id="rId8"/>
    <p:sldId id="1095" r:id="rId9"/>
    <p:sldId id="1096" r:id="rId10"/>
    <p:sldId id="1097" r:id="rId11"/>
    <p:sldId id="1098" r:id="rId12"/>
    <p:sldId id="1099" r:id="rId13"/>
    <p:sldId id="1109" r:id="rId14"/>
    <p:sldId id="1063" r:id="rId15"/>
    <p:sldId id="1100" r:id="rId16"/>
    <p:sldId id="1101" r:id="rId17"/>
    <p:sldId id="1102" r:id="rId18"/>
    <p:sldId id="1104" r:id="rId19"/>
    <p:sldId id="1105" r:id="rId20"/>
  </p:sldIdLst>
  <p:sldSz cx="12192000" cy="6858000"/>
  <p:notesSz cx="6858000" cy="9144000"/>
  <p:embeddedFontLst>
    <p:embeddedFont>
      <p:font typeface="Oswald Light" panose="00000400000000000000" pitchFamily="2" charset="-52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4695" autoAdjust="0"/>
  </p:normalViewPr>
  <p:slideViewPr>
    <p:cSldViewPr snapToGrid="0">
      <p:cViewPr varScale="1">
        <p:scale>
          <a:sx n="102" d="100"/>
          <a:sy n="102" d="100"/>
        </p:scale>
        <p:origin x="1356" y="72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8637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357AE-53E9-4F03-BFD2-BA9F9F4145E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587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9F4F5-2987-0072-61F2-0FB426E22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B898FFE-9C24-33FE-4FE0-5AF9982BC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43963F0-A970-2678-58DA-8A08DBF5B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BD08C3-BA32-F89F-320C-8D9094A0C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548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7877B-3B17-BCC4-9DE6-4EF1B8362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7845019-561D-0D71-C225-2A3EE5598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39D4B74-1287-06BE-EB1D-8C32290BA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999B1A-E975-3903-D640-C5B100F43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32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C1D10-E042-BCF3-FE8F-C1468BAD6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66EC7A8-7B95-7AB9-881E-04BEDE499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358A444-35AA-F127-3C04-F575E1815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210E99-2F29-23E9-7970-F1DD7FC98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5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719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8EE98-44D5-9FED-3A43-B824B90CD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45FE04-6910-D79D-DB2B-06B2BC564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051A0F-F436-0DE1-3499-4375D9FAC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749099-ECF8-8974-5906-662C3B208E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143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08FAD-7B6C-824C-9A5A-2DAB27176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EC791E6-FF85-D3A7-6329-72CF9E9C7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9C7A723-03E8-6A41-03EC-3C7863F36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7F859F-774C-6D5A-1A4B-EF556D310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43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9D62A-B828-6E3B-F941-962B6B423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893EA82-683B-204C-3DBD-6B8B55A01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90E63EA-B9F8-646E-4D85-CA1B5CDF3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40DFB4-AF64-1C65-6714-20B793629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187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06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41AE5-BD40-C486-6881-0FC5C86EC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961C8EF-7C34-8786-C4FC-5BC23FD3F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D307EB8-FC00-C0FC-ADDB-C13BD77B2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9A393F-E3DF-F81E-5432-E43963F5C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463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2824E-8A23-4AAF-53FE-701C744A5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C2E390E-328E-3838-627F-ED7786020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7C19583-B615-4DBC-C6A2-0A3892A97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1BDB6D-93A7-BFD5-29E9-AD28B980C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89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CB613-4274-1C14-6B98-BD52F4962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935E9AA-DB44-2E72-5AEE-80A71845F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6FA273E-C1F5-F202-8E98-AEF326DB1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46E579-2644-EF41-8A79-0A99821FF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071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314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2087-84DB-219E-5E81-7FAD8C21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71DC66F-DCD9-E55E-F2F4-DC01008AB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CD5403B-9B08-D94D-93FA-AFEC83DA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13197F-44BC-6D7F-7522-CDBBB081F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30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Voronezh State University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58369"/>
            <a:ext cx="7857066" cy="46482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E563FA4-ACAB-87D3-00F2-875295785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3602" y="99435"/>
            <a:ext cx="11922668" cy="791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80C4BE28-C346-B54D-927C-38644696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5CA91AF-F5F3-4939-98CE-DF5BF73099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8837" y="146556"/>
            <a:ext cx="1832929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34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  <p:sldLayoutId id="214748368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D56F090D-4C53-4EA9-AC65-323E72B8F7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AC8A24-0275-A841-8427-61B29D60BF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98000">
                <a:schemeClr val="accent2">
                  <a:lumMod val="7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0E521987-917F-9340-84BB-D27CD972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546" y="2007072"/>
            <a:ext cx="12192001" cy="1754326"/>
          </a:xfrm>
        </p:spPr>
        <p:txBody>
          <a:bodyPr/>
          <a:lstStyle/>
          <a:p>
            <a:r>
              <a:rPr lang="en-US" sz="12000" dirty="0" err="1">
                <a:solidFill>
                  <a:schemeClr val="bg1"/>
                </a:solidFill>
                <a:latin typeface="+mn-lt"/>
                <a:ea typeface="VTB Group Cond Book" panose="020B0506050504020204" pitchFamily="34" charset="77"/>
              </a:rPr>
              <a:t>Dialog</a:t>
            </a:r>
            <a:r>
              <a:rPr lang="en-US" sz="12000" dirty="0" err="1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X</a:t>
            </a:r>
            <a:r>
              <a:rPr lang="ru-RU" sz="120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 </a:t>
            </a:r>
            <a:r>
              <a:rPr lang="ru-RU" sz="12000" dirty="0">
                <a:solidFill>
                  <a:schemeClr val="bg1"/>
                </a:solidFill>
                <a:latin typeface="+mn-lt"/>
                <a:ea typeface="VTB Group Cond Book" panose="020B0506050504020204" pitchFamily="34" charset="77"/>
              </a:rPr>
              <a:t>-</a:t>
            </a:r>
            <a:endParaRPr lang="ru-RU" sz="12000" dirty="0">
              <a:solidFill>
                <a:schemeClr val="bg1"/>
              </a:solidFill>
              <a:latin typeface="+mj-lt"/>
              <a:ea typeface="VTB Group Cond Book" panose="020B0506050504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D9A5E-28E2-9B66-2F93-C8AFD65B8922}"/>
              </a:ext>
            </a:extLst>
          </p:cNvPr>
          <p:cNvSpPr txBox="1">
            <a:spLocks/>
          </p:cNvSpPr>
          <p:nvPr/>
        </p:nvSpPr>
        <p:spPr>
          <a:xfrm>
            <a:off x="-2" y="4618392"/>
            <a:ext cx="11694697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pPr algn="ctr"/>
            <a:r>
              <a:rPr lang="ru-RU" sz="4800" b="0" dirty="0">
                <a:solidFill>
                  <a:schemeClr val="bg1"/>
                </a:solidFill>
                <a:latin typeface="+mj-lt"/>
                <a:ea typeface="VTB Group Cond Book" panose="020B0506050504020204" pitchFamily="34" charset="77"/>
              </a:rPr>
              <a:t>автоответчик для почты и мессенджеров.</a:t>
            </a:r>
          </a:p>
        </p:txBody>
      </p:sp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A9E14A12-6C1E-C97C-62A8-6E768BF4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27" y="1420393"/>
            <a:ext cx="4391526" cy="29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9A02FC3-8B29-ADD2-10CA-19BC7C357328}"/>
              </a:ext>
            </a:extLst>
          </p:cNvPr>
          <p:cNvSpPr txBox="1">
            <a:spLocks/>
          </p:cNvSpPr>
          <p:nvPr/>
        </p:nvSpPr>
        <p:spPr>
          <a:xfrm>
            <a:off x="598676" y="6072260"/>
            <a:ext cx="422784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b="0" dirty="0">
                <a:solidFill>
                  <a:schemeClr val="bg1"/>
                </a:solidFill>
                <a:latin typeface="+mn-lt"/>
                <a:ea typeface="VTB Group Cond Book" panose="020B0506050504020204" pitchFamily="34" charset="77"/>
              </a:rPr>
              <a:t>10 группа 4 команда</a:t>
            </a:r>
          </a:p>
        </p:txBody>
      </p:sp>
    </p:spTree>
    <p:extLst>
      <p:ext uri="{BB962C8B-B14F-4D97-AF65-F5344CB8AC3E}">
        <p14:creationId xmlns:p14="http://schemas.microsoft.com/office/powerpoint/2010/main" val="6799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D90E-E94A-F019-E530-668504B29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D435D632-8596-A060-10B9-CEBEAB7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975" y="624657"/>
            <a:ext cx="5419725" cy="910620"/>
          </a:xfrm>
        </p:spPr>
        <p:txBody>
          <a:bodyPr/>
          <a:lstStyle/>
          <a:p>
            <a:r>
              <a:rPr lang="ru-RU" b="1" dirty="0"/>
              <a:t>Наши преимущества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0148B6-5585-9FCA-CE31-BA612DB2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10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1CEDFF-D63C-8838-F612-9CF3B521EA3C}"/>
              </a:ext>
            </a:extLst>
          </p:cNvPr>
          <p:cNvSpPr txBox="1"/>
          <p:nvPr/>
        </p:nvSpPr>
        <p:spPr>
          <a:xfrm>
            <a:off x="7307013" y="2090540"/>
            <a:ext cx="3713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3200" dirty="0">
                <a:ea typeface="VTB Group Cond Book" panose="020B0506050504020204" pitchFamily="34" charset="77"/>
              </a:rPr>
              <a:t>Наличие </a:t>
            </a:r>
            <a:r>
              <a:rPr lang="en-US" sz="3200" dirty="0">
                <a:ea typeface="VTB Group Cond Book" panose="020B0506050504020204" pitchFamily="34" charset="77"/>
              </a:rPr>
              <a:t>AI-</a:t>
            </a:r>
            <a:r>
              <a:rPr lang="ru-RU" sz="3200" dirty="0">
                <a:ea typeface="VTB Group Cond Book" panose="020B0506050504020204" pitchFamily="34" charset="77"/>
              </a:rPr>
              <a:t>ответов</a:t>
            </a:r>
            <a:endParaRPr lang="en-US" sz="3200" dirty="0">
              <a:ea typeface="VTB Group Cond Book" panose="020B0506050504020204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F4F8A-08CD-D28F-64C2-698F64B01517}"/>
              </a:ext>
            </a:extLst>
          </p:cNvPr>
          <p:cNvSpPr txBox="1"/>
          <p:nvPr/>
        </p:nvSpPr>
        <p:spPr>
          <a:xfrm>
            <a:off x="7307014" y="3213051"/>
            <a:ext cx="4389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3200" dirty="0">
                <a:ea typeface="VTB Group Cond Book" panose="020B0506050504020204" pitchFamily="34" charset="77"/>
              </a:rPr>
              <a:t>Тарифы от 790 Р</a:t>
            </a:r>
            <a:r>
              <a:rPr lang="en-US" sz="3200" dirty="0">
                <a:ea typeface="VTB Group Cond Book" panose="020B0506050504020204" pitchFamily="34" charset="77"/>
              </a:rPr>
              <a:t> </a:t>
            </a:r>
            <a:r>
              <a:rPr lang="ru-RU" sz="3200" dirty="0">
                <a:ea typeface="VTB Group Cond Book" panose="020B0506050504020204" pitchFamily="34" charset="77"/>
              </a:rPr>
              <a:t>в </a:t>
            </a:r>
            <a:r>
              <a:rPr lang="ru-RU" sz="3200" dirty="0" err="1">
                <a:ea typeface="VTB Group Cond Book" panose="020B0506050504020204" pitchFamily="34" charset="77"/>
              </a:rPr>
              <a:t>мес</a:t>
            </a:r>
            <a:endParaRPr lang="en-US" sz="3200" dirty="0">
              <a:ea typeface="VTB Group Cond Book" panose="020B0506050504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BF2E19-6C61-3BA3-809F-70D7092F62D5}"/>
              </a:ext>
            </a:extLst>
          </p:cNvPr>
          <p:cNvSpPr txBox="1"/>
          <p:nvPr/>
        </p:nvSpPr>
        <p:spPr>
          <a:xfrm>
            <a:off x="7307013" y="4349701"/>
            <a:ext cx="4708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3200" dirty="0">
                <a:ea typeface="VTB Group Cond Book" panose="020B0506050504020204" pitchFamily="34" charset="77"/>
              </a:rPr>
              <a:t>Бесплатный тестовый  период</a:t>
            </a:r>
            <a:endParaRPr lang="en-US" sz="3200" dirty="0">
              <a:ea typeface="VTB Group Cond Book" panose="020B0506050504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09378-C1DB-7181-6B2E-28517AE2E551}"/>
              </a:ext>
            </a:extLst>
          </p:cNvPr>
          <p:cNvSpPr txBox="1"/>
          <p:nvPr/>
        </p:nvSpPr>
        <p:spPr>
          <a:xfrm>
            <a:off x="7307013" y="5476057"/>
            <a:ext cx="453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en-US" sz="3200" dirty="0">
                <a:ea typeface="VTB Group Cond Book" panose="020B0506050504020204" pitchFamily="34" charset="77"/>
              </a:rPr>
              <a:t>CRM- </a:t>
            </a:r>
            <a:r>
              <a:rPr lang="ru-RU" sz="3200" dirty="0">
                <a:ea typeface="VTB Group Cond Book" panose="020B0506050504020204" pitchFamily="34" charset="77"/>
              </a:rPr>
              <a:t>интеграции и аналитика</a:t>
            </a:r>
            <a:endParaRPr lang="en-US" sz="3200" dirty="0">
              <a:ea typeface="VTB Group Cond Book" panose="020B0506050504020204" pitchFamily="34" charset="77"/>
            </a:endParaRPr>
          </a:p>
        </p:txBody>
      </p:sp>
      <p:sp>
        <p:nvSpPr>
          <p:cNvPr id="30" name="Овал 49">
            <a:extLst>
              <a:ext uri="{FF2B5EF4-FFF2-40B4-BE49-F238E27FC236}">
                <a16:creationId xmlns:a16="http://schemas.microsoft.com/office/drawing/2014/main" id="{B4494582-47CB-D088-795E-8CC1E027AE80}"/>
              </a:ext>
            </a:extLst>
          </p:cNvPr>
          <p:cNvSpPr/>
          <p:nvPr/>
        </p:nvSpPr>
        <p:spPr>
          <a:xfrm flipH="1">
            <a:off x="6952516" y="224464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Овал 49">
            <a:extLst>
              <a:ext uri="{FF2B5EF4-FFF2-40B4-BE49-F238E27FC236}">
                <a16:creationId xmlns:a16="http://schemas.microsoft.com/office/drawing/2014/main" id="{75D90028-AA04-8D36-2F08-BD360EFCDCC3}"/>
              </a:ext>
            </a:extLst>
          </p:cNvPr>
          <p:cNvSpPr/>
          <p:nvPr/>
        </p:nvSpPr>
        <p:spPr>
          <a:xfrm flipH="1">
            <a:off x="6952516" y="338764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Овал 49">
            <a:extLst>
              <a:ext uri="{FF2B5EF4-FFF2-40B4-BE49-F238E27FC236}">
                <a16:creationId xmlns:a16="http://schemas.microsoft.com/office/drawing/2014/main" id="{6A613698-E819-A0F2-4744-BE041D0D4ECD}"/>
              </a:ext>
            </a:extLst>
          </p:cNvPr>
          <p:cNvSpPr/>
          <p:nvPr/>
        </p:nvSpPr>
        <p:spPr>
          <a:xfrm flipH="1">
            <a:off x="6952516" y="4524293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Овал 49">
            <a:extLst>
              <a:ext uri="{FF2B5EF4-FFF2-40B4-BE49-F238E27FC236}">
                <a16:creationId xmlns:a16="http://schemas.microsoft.com/office/drawing/2014/main" id="{E3115A4B-294B-4962-8BDD-0025F11603C6}"/>
              </a:ext>
            </a:extLst>
          </p:cNvPr>
          <p:cNvSpPr/>
          <p:nvPr/>
        </p:nvSpPr>
        <p:spPr>
          <a:xfrm flipH="1">
            <a:off x="6952516" y="5650649"/>
            <a:ext cx="235592" cy="23559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0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" name="Рисунок 6" descr="Изображение выглядит как текст, стол, внутренний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5F74D017-1CBA-10A2-8ED6-2D205EE4130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501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C3CC2-4743-689D-AB94-200D7639A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F9B4607-F0EC-E714-C772-A33DD2AF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66" y="321106"/>
            <a:ext cx="10087144" cy="757130"/>
          </a:xfrm>
        </p:spPr>
        <p:txBody>
          <a:bodyPr/>
          <a:lstStyle/>
          <a:p>
            <a:pPr algn="ctr"/>
            <a:r>
              <a:rPr lang="ru-RU" sz="4800" b="1" dirty="0"/>
              <a:t>Группы пользователей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1373EB6-29B4-286A-0D67-1C52E8DBF7C7}"/>
              </a:ext>
            </a:extLst>
          </p:cNvPr>
          <p:cNvSpPr txBox="1"/>
          <p:nvPr/>
        </p:nvSpPr>
        <p:spPr>
          <a:xfrm>
            <a:off x="348003" y="1171401"/>
            <a:ext cx="837267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Неавторизованный пользователь</a:t>
            </a:r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-</a:t>
            </a:r>
          </a:p>
          <a:p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ознакомится с информацией на сайте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1BD444E2-33FE-662D-9854-73894D92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11</a:t>
            </a:fld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3C5BC-EF16-369A-CED0-6E6FDD2ACAA4}"/>
              </a:ext>
            </a:extLst>
          </p:cNvPr>
          <p:cNvSpPr txBox="1"/>
          <p:nvPr/>
        </p:nvSpPr>
        <p:spPr>
          <a:xfrm>
            <a:off x="348003" y="2488694"/>
            <a:ext cx="8019750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Оператор-</a:t>
            </a:r>
          </a:p>
          <a:p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взаимодействие с </a:t>
            </a:r>
            <a:r>
              <a:rPr lang="en-US" sz="28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CRM</a:t>
            </a:r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, ответы на сообщения, управление сделками</a:t>
            </a:r>
          </a:p>
          <a:p>
            <a:endParaRPr lang="ru-RU" sz="28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F3E58-38FE-7DC7-061F-B0C9D9AC7F75}"/>
              </a:ext>
            </a:extLst>
          </p:cNvPr>
          <p:cNvSpPr txBox="1"/>
          <p:nvPr/>
        </p:nvSpPr>
        <p:spPr>
          <a:xfrm>
            <a:off x="348003" y="4190708"/>
            <a:ext cx="801975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Администратор-</a:t>
            </a:r>
          </a:p>
          <a:p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управление интеграциями, подписками, операторами 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287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66340-F156-91E7-9773-BE75915E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4ED032-FC6D-46CA-FCD4-E2C5E8803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05773"/>
          </a:xfrm>
          <a:prstGeom prst="rect">
            <a:avLst/>
          </a:prstGeom>
        </p:spPr>
      </p:pic>
      <p:sp>
        <p:nvSpPr>
          <p:cNvPr id="41" name="Номер слайда 5">
            <a:extLst>
              <a:ext uri="{FF2B5EF4-FFF2-40B4-BE49-F238E27FC236}">
                <a16:creationId xmlns:a16="http://schemas.microsoft.com/office/drawing/2014/main" id="{E1F549A1-6392-1302-9D76-1DB2C304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12</a:t>
            </a:fld>
            <a:endParaRPr lang="ru-RU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2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7A31C-4317-551A-49C8-0AB12B7C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D1CA49-FC50-DE3D-5246-A5F435B033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-17" r="1322" b="1091"/>
          <a:stretch/>
        </p:blipFill>
        <p:spPr>
          <a:xfrm>
            <a:off x="0" y="19050"/>
            <a:ext cx="16952321" cy="8851769"/>
          </a:xfrm>
        </p:spPr>
      </p:pic>
      <p:sp>
        <p:nvSpPr>
          <p:cNvPr id="41" name="Номер слайда 5">
            <a:extLst>
              <a:ext uri="{FF2B5EF4-FFF2-40B4-BE49-F238E27FC236}">
                <a16:creationId xmlns:a16="http://schemas.microsoft.com/office/drawing/2014/main" id="{A1114321-F7B3-91C0-C0A9-67C977B1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13</a:t>
            </a:fld>
            <a:endParaRPr lang="ru-RU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55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C0F7DD1-E84F-4A7A-B5D1-FF74EF23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Стек технологий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9" name="Прямоугольник: скругленные углы 20">
            <a:extLst>
              <a:ext uri="{FF2B5EF4-FFF2-40B4-BE49-F238E27FC236}">
                <a16:creationId xmlns:a16="http://schemas.microsoft.com/office/drawing/2014/main" id="{F9773FA1-2683-44BD-8585-E63CFF6A4D25}"/>
              </a:ext>
            </a:extLst>
          </p:cNvPr>
          <p:cNvSpPr/>
          <p:nvPr/>
        </p:nvSpPr>
        <p:spPr>
          <a:xfrm>
            <a:off x="7008247" y="4637812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0" name="Прямоугольник: скругленные углы 20">
            <a:extLst>
              <a:ext uri="{FF2B5EF4-FFF2-40B4-BE49-F238E27FC236}">
                <a16:creationId xmlns:a16="http://schemas.microsoft.com/office/drawing/2014/main" id="{6B4BEAF6-CA33-4153-BB3B-AE8A1064C408}"/>
              </a:ext>
            </a:extLst>
          </p:cNvPr>
          <p:cNvSpPr/>
          <p:nvPr/>
        </p:nvSpPr>
        <p:spPr>
          <a:xfrm>
            <a:off x="1219783" y="4637812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3200" dirty="0"/>
          </a:p>
        </p:txBody>
      </p:sp>
      <p:sp>
        <p:nvSpPr>
          <p:cNvPr id="72" name="Прямоугольник: скругленные углы 20">
            <a:extLst>
              <a:ext uri="{FF2B5EF4-FFF2-40B4-BE49-F238E27FC236}">
                <a16:creationId xmlns:a16="http://schemas.microsoft.com/office/drawing/2014/main" id="{C0B149E8-1F44-44C5-B950-325517CD45B0}"/>
              </a:ext>
            </a:extLst>
          </p:cNvPr>
          <p:cNvSpPr/>
          <p:nvPr/>
        </p:nvSpPr>
        <p:spPr>
          <a:xfrm>
            <a:off x="7008247" y="1724198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3" name="Прямоугольник: скругленные углы 20">
            <a:extLst>
              <a:ext uri="{FF2B5EF4-FFF2-40B4-BE49-F238E27FC236}">
                <a16:creationId xmlns:a16="http://schemas.microsoft.com/office/drawing/2014/main" id="{D0EB5419-68F8-4283-B2C8-F3DA8B697C27}"/>
              </a:ext>
            </a:extLst>
          </p:cNvPr>
          <p:cNvSpPr/>
          <p:nvPr/>
        </p:nvSpPr>
        <p:spPr>
          <a:xfrm>
            <a:off x="1215179" y="1728446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4" name="Freeform 5">
            <a:extLst>
              <a:ext uri="{FF2B5EF4-FFF2-40B4-BE49-F238E27FC236}">
                <a16:creationId xmlns:a16="http://schemas.microsoft.com/office/drawing/2014/main" id="{8352373A-08E9-4572-A647-3F54EB94C836}"/>
              </a:ext>
            </a:extLst>
          </p:cNvPr>
          <p:cNvSpPr>
            <a:spLocks/>
          </p:cNvSpPr>
          <p:nvPr/>
        </p:nvSpPr>
        <p:spPr bwMode="auto">
          <a:xfrm rot="2700000">
            <a:off x="4672688" y="3772934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AE819DA2-DE8F-47C2-933F-16CCF43F3DD6}"/>
              </a:ext>
            </a:extLst>
          </p:cNvPr>
          <p:cNvSpPr>
            <a:spLocks/>
          </p:cNvSpPr>
          <p:nvPr/>
        </p:nvSpPr>
        <p:spPr bwMode="auto">
          <a:xfrm rot="18900000">
            <a:off x="6310638" y="3804106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6" name="Freeform 5">
            <a:extLst>
              <a:ext uri="{FF2B5EF4-FFF2-40B4-BE49-F238E27FC236}">
                <a16:creationId xmlns:a16="http://schemas.microsoft.com/office/drawing/2014/main" id="{1DE3B663-B96D-492E-B4C9-85404167A693}"/>
              </a:ext>
            </a:extLst>
          </p:cNvPr>
          <p:cNvSpPr>
            <a:spLocks/>
          </p:cNvSpPr>
          <p:nvPr/>
        </p:nvSpPr>
        <p:spPr bwMode="auto">
          <a:xfrm rot="18900000" flipV="1">
            <a:off x="4672688" y="2308848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CE5B82D8-8E79-46F3-941C-04482DAF2DD2}"/>
              </a:ext>
            </a:extLst>
          </p:cNvPr>
          <p:cNvSpPr>
            <a:spLocks/>
          </p:cNvSpPr>
          <p:nvPr/>
        </p:nvSpPr>
        <p:spPr bwMode="auto">
          <a:xfrm rot="2700000" flipV="1">
            <a:off x="6247329" y="2302132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8" name="Rectangle 154">
            <a:extLst>
              <a:ext uri="{FF2B5EF4-FFF2-40B4-BE49-F238E27FC236}">
                <a16:creationId xmlns:a16="http://schemas.microsoft.com/office/drawing/2014/main" id="{471375A9-7174-4DA0-AA47-1229A41C549A}"/>
              </a:ext>
            </a:extLst>
          </p:cNvPr>
          <p:cNvSpPr/>
          <p:nvPr/>
        </p:nvSpPr>
        <p:spPr>
          <a:xfrm>
            <a:off x="5493902" y="4014352"/>
            <a:ext cx="210314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>
                <a:solidFill>
                  <a:srgbClr val="FFFFFF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79" name="Rectangle 161">
            <a:extLst>
              <a:ext uri="{FF2B5EF4-FFF2-40B4-BE49-F238E27FC236}">
                <a16:creationId xmlns:a16="http://schemas.microsoft.com/office/drawing/2014/main" id="{476C6992-050E-4044-B2CA-3DAABF951C21}"/>
              </a:ext>
            </a:extLst>
          </p:cNvPr>
          <p:cNvSpPr/>
          <p:nvPr/>
        </p:nvSpPr>
        <p:spPr>
          <a:xfrm>
            <a:off x="5446283" y="3202901"/>
            <a:ext cx="205505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>
                <a:solidFill>
                  <a:srgbClr val="FFFFFF"/>
                </a:solidFill>
                <a:cs typeface="Arial" panose="020B0604020202020204" pitchFamily="34" charset="0"/>
              </a:rPr>
              <a:t>*</a:t>
            </a:r>
          </a:p>
        </p:txBody>
      </p:sp>
      <p:sp>
        <p:nvSpPr>
          <p:cNvPr id="80" name="Rectangle 175">
            <a:extLst>
              <a:ext uri="{FF2B5EF4-FFF2-40B4-BE49-F238E27FC236}">
                <a16:creationId xmlns:a16="http://schemas.microsoft.com/office/drawing/2014/main" id="{1981C77D-72D0-4F85-B901-E9390E0442BC}"/>
              </a:ext>
            </a:extLst>
          </p:cNvPr>
          <p:cNvSpPr/>
          <p:nvPr/>
        </p:nvSpPr>
        <p:spPr>
          <a:xfrm>
            <a:off x="6284188" y="3202900"/>
            <a:ext cx="208710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 dirty="0">
                <a:solidFill>
                  <a:srgbClr val="FFFFFF"/>
                </a:solidFill>
                <a:cs typeface="Arial" panose="020B0604020202020204" pitchFamily="34" charset="0"/>
              </a:rPr>
              <a:t>K</a:t>
            </a:r>
          </a:p>
        </p:txBody>
      </p:sp>
      <p:sp>
        <p:nvSpPr>
          <p:cNvPr id="81" name="Объект 2">
            <a:extLst>
              <a:ext uri="{FF2B5EF4-FFF2-40B4-BE49-F238E27FC236}">
                <a16:creationId xmlns:a16="http://schemas.microsoft.com/office/drawing/2014/main" id="{A585D128-D5ED-4AFB-AC2C-EFC4948080E7}"/>
              </a:ext>
            </a:extLst>
          </p:cNvPr>
          <p:cNvSpPr txBox="1">
            <a:spLocks/>
          </p:cNvSpPr>
          <p:nvPr/>
        </p:nvSpPr>
        <p:spPr>
          <a:xfrm>
            <a:off x="1465403" y="1982828"/>
            <a:ext cx="2287556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b="1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Qwen AI</a:t>
            </a:r>
            <a:endParaRPr lang="ru-RU" sz="3200" b="1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sp>
        <p:nvSpPr>
          <p:cNvPr id="82" name="Объект 2">
            <a:extLst>
              <a:ext uri="{FF2B5EF4-FFF2-40B4-BE49-F238E27FC236}">
                <a16:creationId xmlns:a16="http://schemas.microsoft.com/office/drawing/2014/main" id="{25870D52-1D8A-4B51-A94C-DD947371DCC6}"/>
              </a:ext>
            </a:extLst>
          </p:cNvPr>
          <p:cNvSpPr txBox="1">
            <a:spLocks/>
          </p:cNvSpPr>
          <p:nvPr/>
        </p:nvSpPr>
        <p:spPr>
          <a:xfrm>
            <a:off x="8201264" y="1995537"/>
            <a:ext cx="2000766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b="1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PostgreSQL</a:t>
            </a:r>
            <a:endParaRPr lang="ru-RU" sz="3200" b="1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sp>
        <p:nvSpPr>
          <p:cNvPr id="83" name="Объект 2">
            <a:extLst>
              <a:ext uri="{FF2B5EF4-FFF2-40B4-BE49-F238E27FC236}">
                <a16:creationId xmlns:a16="http://schemas.microsoft.com/office/drawing/2014/main" id="{4379D9AE-6DD2-4B1B-83ED-8AE5D23503E5}"/>
              </a:ext>
            </a:extLst>
          </p:cNvPr>
          <p:cNvSpPr txBox="1">
            <a:spLocks/>
          </p:cNvSpPr>
          <p:nvPr/>
        </p:nvSpPr>
        <p:spPr>
          <a:xfrm>
            <a:off x="8243067" y="4918697"/>
            <a:ext cx="2000766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b="1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Redis</a:t>
            </a:r>
            <a:endParaRPr lang="ru-RU" sz="3200" b="1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sp>
        <p:nvSpPr>
          <p:cNvPr id="84" name="Oval 160">
            <a:extLst>
              <a:ext uri="{FF2B5EF4-FFF2-40B4-BE49-F238E27FC236}">
                <a16:creationId xmlns:a16="http://schemas.microsoft.com/office/drawing/2014/main" id="{10E228D6-2845-4A1C-9E20-7F20841CE66A}"/>
              </a:ext>
            </a:extLst>
          </p:cNvPr>
          <p:cNvSpPr/>
          <p:nvPr/>
        </p:nvSpPr>
        <p:spPr>
          <a:xfrm rot="18900000" flipV="1">
            <a:off x="3805687" y="1531119"/>
            <a:ext cx="1319788" cy="1319787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5" name="Oval 174">
            <a:extLst>
              <a:ext uri="{FF2B5EF4-FFF2-40B4-BE49-F238E27FC236}">
                <a16:creationId xmlns:a16="http://schemas.microsoft.com/office/drawing/2014/main" id="{8B0F6E0F-8230-4495-8AFE-5C12FFFAB798}"/>
              </a:ext>
            </a:extLst>
          </p:cNvPr>
          <p:cNvSpPr/>
          <p:nvPr/>
        </p:nvSpPr>
        <p:spPr>
          <a:xfrm rot="2700000" flipV="1">
            <a:off x="6825056" y="1531118"/>
            <a:ext cx="1319788" cy="1319788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6" name="Oval 153">
            <a:extLst>
              <a:ext uri="{FF2B5EF4-FFF2-40B4-BE49-F238E27FC236}">
                <a16:creationId xmlns:a16="http://schemas.microsoft.com/office/drawing/2014/main" id="{94BD837D-563A-42BA-A7DC-8BE8F851A50E}"/>
              </a:ext>
            </a:extLst>
          </p:cNvPr>
          <p:cNvSpPr/>
          <p:nvPr/>
        </p:nvSpPr>
        <p:spPr>
          <a:xfrm rot="2700000">
            <a:off x="3797591" y="4447987"/>
            <a:ext cx="1319788" cy="1319787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7" name="Oval 159">
            <a:extLst>
              <a:ext uri="{FF2B5EF4-FFF2-40B4-BE49-F238E27FC236}">
                <a16:creationId xmlns:a16="http://schemas.microsoft.com/office/drawing/2014/main" id="{741D120E-03CD-4E4D-9DF5-765782B60525}"/>
              </a:ext>
            </a:extLst>
          </p:cNvPr>
          <p:cNvSpPr/>
          <p:nvPr/>
        </p:nvSpPr>
        <p:spPr>
          <a:xfrm rot="18900000" flipV="1">
            <a:off x="4891792" y="2525817"/>
            <a:ext cx="2267736" cy="2267736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sx="1000" sy="1000" algn="ctr" rotWithShape="0">
              <a:schemeClr val="bg1">
                <a:lumMod val="85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8" name="Oval 167">
            <a:extLst>
              <a:ext uri="{FF2B5EF4-FFF2-40B4-BE49-F238E27FC236}">
                <a16:creationId xmlns:a16="http://schemas.microsoft.com/office/drawing/2014/main" id="{D90140E9-2525-48C3-A3F0-8D4C8791114D}"/>
              </a:ext>
            </a:extLst>
          </p:cNvPr>
          <p:cNvSpPr/>
          <p:nvPr/>
        </p:nvSpPr>
        <p:spPr>
          <a:xfrm rot="18900000">
            <a:off x="6888058" y="4456785"/>
            <a:ext cx="1319788" cy="1319788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89" name="Group 2">
            <a:extLst>
              <a:ext uri="{FF2B5EF4-FFF2-40B4-BE49-F238E27FC236}">
                <a16:creationId xmlns:a16="http://schemas.microsoft.com/office/drawing/2014/main" id="{BE422866-EC49-4A79-A2F6-463ABAFDF339}"/>
              </a:ext>
            </a:extLst>
          </p:cNvPr>
          <p:cNvGrpSpPr/>
          <p:nvPr/>
        </p:nvGrpSpPr>
        <p:grpSpPr>
          <a:xfrm>
            <a:off x="4520700" y="2133790"/>
            <a:ext cx="3008787" cy="3008787"/>
            <a:chOff x="4520700" y="2226425"/>
            <a:chExt cx="3008787" cy="3008787"/>
          </a:xfrm>
        </p:grpSpPr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C5809F27-0890-4640-A29B-8CA535324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0700" y="2226425"/>
              <a:ext cx="3008787" cy="3008787"/>
            </a:xfrm>
            <a:custGeom>
              <a:avLst/>
              <a:gdLst>
                <a:gd name="T0" fmla="*/ 598 w 1645"/>
                <a:gd name="T1" fmla="*/ 1611 h 1645"/>
                <a:gd name="T2" fmla="*/ 820 w 1645"/>
                <a:gd name="T3" fmla="*/ 1637 h 1645"/>
                <a:gd name="T4" fmla="*/ 840 w 1645"/>
                <a:gd name="T5" fmla="*/ 1628 h 1645"/>
                <a:gd name="T6" fmla="*/ 978 w 1645"/>
                <a:gd name="T7" fmla="*/ 1613 h 1645"/>
                <a:gd name="T8" fmla="*/ 982 w 1645"/>
                <a:gd name="T9" fmla="*/ 1629 h 1645"/>
                <a:gd name="T10" fmla="*/ 581 w 1645"/>
                <a:gd name="T11" fmla="*/ 1591 h 1645"/>
                <a:gd name="T12" fmla="*/ 548 w 1645"/>
                <a:gd name="T13" fmla="*/ 1598 h 1645"/>
                <a:gd name="T14" fmla="*/ 466 w 1645"/>
                <a:gd name="T15" fmla="*/ 1545 h 1645"/>
                <a:gd name="T16" fmla="*/ 1092 w 1645"/>
                <a:gd name="T17" fmla="*/ 1590 h 1645"/>
                <a:gd name="T18" fmla="*/ 1100 w 1645"/>
                <a:gd name="T19" fmla="*/ 1596 h 1645"/>
                <a:gd name="T20" fmla="*/ 1304 w 1645"/>
                <a:gd name="T21" fmla="*/ 1469 h 1645"/>
                <a:gd name="T22" fmla="*/ 342 w 1645"/>
                <a:gd name="T23" fmla="*/ 1488 h 1645"/>
                <a:gd name="T24" fmla="*/ 342 w 1645"/>
                <a:gd name="T25" fmla="*/ 1488 h 1645"/>
                <a:gd name="T26" fmla="*/ 166 w 1645"/>
                <a:gd name="T27" fmla="*/ 1318 h 1645"/>
                <a:gd name="T28" fmla="*/ 253 w 1645"/>
                <a:gd name="T29" fmla="*/ 1392 h 1645"/>
                <a:gd name="T30" fmla="*/ 1326 w 1645"/>
                <a:gd name="T31" fmla="*/ 1452 h 1645"/>
                <a:gd name="T32" fmla="*/ 1347 w 1645"/>
                <a:gd name="T33" fmla="*/ 1434 h 1645"/>
                <a:gd name="T34" fmla="*/ 1358 w 1645"/>
                <a:gd name="T35" fmla="*/ 1447 h 1645"/>
                <a:gd name="T36" fmla="*/ 163 w 1645"/>
                <a:gd name="T37" fmla="*/ 1285 h 1645"/>
                <a:gd name="T38" fmla="*/ 42 w 1645"/>
                <a:gd name="T39" fmla="*/ 1081 h 1645"/>
                <a:gd name="T40" fmla="*/ 141 w 1645"/>
                <a:gd name="T41" fmla="*/ 1275 h 1645"/>
                <a:gd name="T42" fmla="*/ 1508 w 1645"/>
                <a:gd name="T43" fmla="*/ 1270 h 1645"/>
                <a:gd name="T44" fmla="*/ 1597 w 1645"/>
                <a:gd name="T45" fmla="*/ 1043 h 1645"/>
                <a:gd name="T46" fmla="*/ 1530 w 1645"/>
                <a:gd name="T47" fmla="*/ 1242 h 1645"/>
                <a:gd name="T48" fmla="*/ 49 w 1645"/>
                <a:gd name="T49" fmla="*/ 1056 h 1645"/>
                <a:gd name="T50" fmla="*/ 1 w 1645"/>
                <a:gd name="T51" fmla="*/ 818 h 1645"/>
                <a:gd name="T52" fmla="*/ 25 w 1645"/>
                <a:gd name="T53" fmla="*/ 929 h 1645"/>
                <a:gd name="T54" fmla="*/ 1604 w 1645"/>
                <a:gd name="T55" fmla="*/ 1016 h 1645"/>
                <a:gd name="T56" fmla="*/ 1619 w 1645"/>
                <a:gd name="T57" fmla="*/ 940 h 1645"/>
                <a:gd name="T58" fmla="*/ 1645 w 1645"/>
                <a:gd name="T59" fmla="*/ 823 h 1645"/>
                <a:gd name="T60" fmla="*/ 3 w 1645"/>
                <a:gd name="T61" fmla="*/ 795 h 1645"/>
                <a:gd name="T62" fmla="*/ 11 w 1645"/>
                <a:gd name="T63" fmla="*/ 769 h 1645"/>
                <a:gd name="T64" fmla="*/ 46 w 1645"/>
                <a:gd name="T65" fmla="*/ 554 h 1645"/>
                <a:gd name="T66" fmla="*/ 1634 w 1645"/>
                <a:gd name="T67" fmla="*/ 763 h 1645"/>
                <a:gd name="T68" fmla="*/ 1642 w 1645"/>
                <a:gd name="T69" fmla="*/ 754 h 1645"/>
                <a:gd name="T70" fmla="*/ 1611 w 1645"/>
                <a:gd name="T71" fmla="*/ 620 h 1645"/>
                <a:gd name="T72" fmla="*/ 1547 w 1645"/>
                <a:gd name="T73" fmla="*/ 472 h 1645"/>
                <a:gd name="T74" fmla="*/ 1592 w 1645"/>
                <a:gd name="T75" fmla="*/ 566 h 1645"/>
                <a:gd name="T76" fmla="*/ 72 w 1645"/>
                <a:gd name="T77" fmla="*/ 533 h 1645"/>
                <a:gd name="T78" fmla="*/ 96 w 1645"/>
                <a:gd name="T79" fmla="*/ 438 h 1645"/>
                <a:gd name="T80" fmla="*/ 82 w 1645"/>
                <a:gd name="T81" fmla="*/ 507 h 1645"/>
                <a:gd name="T82" fmla="*/ 1546 w 1645"/>
                <a:gd name="T83" fmla="*/ 451 h 1645"/>
                <a:gd name="T84" fmla="*/ 1397 w 1645"/>
                <a:gd name="T85" fmla="*/ 246 h 1645"/>
                <a:gd name="T86" fmla="*/ 198 w 1645"/>
                <a:gd name="T87" fmla="*/ 310 h 1645"/>
                <a:gd name="T88" fmla="*/ 198 w 1645"/>
                <a:gd name="T89" fmla="*/ 310 h 1645"/>
                <a:gd name="T90" fmla="*/ 370 w 1645"/>
                <a:gd name="T91" fmla="*/ 137 h 1645"/>
                <a:gd name="T92" fmla="*/ 223 w 1645"/>
                <a:gd name="T93" fmla="*/ 286 h 1645"/>
                <a:gd name="T94" fmla="*/ 1391 w 1645"/>
                <a:gd name="T95" fmla="*/ 232 h 1645"/>
                <a:gd name="T96" fmla="*/ 1180 w 1645"/>
                <a:gd name="T97" fmla="*/ 99 h 1645"/>
                <a:gd name="T98" fmla="*/ 1361 w 1645"/>
                <a:gd name="T99" fmla="*/ 222 h 1645"/>
                <a:gd name="T100" fmla="*/ 398 w 1645"/>
                <a:gd name="T101" fmla="*/ 137 h 1645"/>
                <a:gd name="T102" fmla="*/ 614 w 1645"/>
                <a:gd name="T103" fmla="*/ 28 h 1645"/>
                <a:gd name="T104" fmla="*/ 423 w 1645"/>
                <a:gd name="T105" fmla="*/ 123 h 1645"/>
                <a:gd name="T106" fmla="*/ 1163 w 1645"/>
                <a:gd name="T107" fmla="*/ 92 h 1645"/>
                <a:gd name="T108" fmla="*/ 928 w 1645"/>
                <a:gd name="T109" fmla="*/ 16 h 1645"/>
                <a:gd name="T110" fmla="*/ 635 w 1645"/>
                <a:gd name="T111" fmla="*/ 31 h 1645"/>
                <a:gd name="T112" fmla="*/ 664 w 1645"/>
                <a:gd name="T113" fmla="*/ 19 h 1645"/>
                <a:gd name="T114" fmla="*/ 767 w 1645"/>
                <a:gd name="T115" fmla="*/ 20 h 1645"/>
                <a:gd name="T116" fmla="*/ 899 w 1645"/>
                <a:gd name="T117" fmla="*/ 13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5" h="1645">
                  <a:moveTo>
                    <a:pt x="812" y="1645"/>
                  </a:moveTo>
                  <a:cubicBezTo>
                    <a:pt x="812" y="1645"/>
                    <a:pt x="812" y="1645"/>
                    <a:pt x="812" y="1645"/>
                  </a:cubicBezTo>
                  <a:cubicBezTo>
                    <a:pt x="782" y="1645"/>
                    <a:pt x="752" y="1643"/>
                    <a:pt x="722" y="1639"/>
                  </a:cubicBezTo>
                  <a:cubicBezTo>
                    <a:pt x="721" y="1639"/>
                    <a:pt x="721" y="1639"/>
                    <a:pt x="721" y="1639"/>
                  </a:cubicBezTo>
                  <a:cubicBezTo>
                    <a:pt x="719" y="1639"/>
                    <a:pt x="717" y="1638"/>
                    <a:pt x="715" y="1638"/>
                  </a:cubicBezTo>
                  <a:cubicBezTo>
                    <a:pt x="677" y="1633"/>
                    <a:pt x="640" y="1625"/>
                    <a:pt x="603" y="1615"/>
                  </a:cubicBezTo>
                  <a:cubicBezTo>
                    <a:pt x="601" y="1614"/>
                    <a:pt x="599" y="1613"/>
                    <a:pt x="598" y="1611"/>
                  </a:cubicBezTo>
                  <a:cubicBezTo>
                    <a:pt x="597" y="1609"/>
                    <a:pt x="596" y="1607"/>
                    <a:pt x="597" y="1605"/>
                  </a:cubicBezTo>
                  <a:cubicBezTo>
                    <a:pt x="598" y="1600"/>
                    <a:pt x="603" y="1597"/>
                    <a:pt x="607" y="1599"/>
                  </a:cubicBezTo>
                  <a:cubicBezTo>
                    <a:pt x="643" y="1609"/>
                    <a:pt x="680" y="1616"/>
                    <a:pt x="717" y="1621"/>
                  </a:cubicBezTo>
                  <a:cubicBezTo>
                    <a:pt x="719" y="1622"/>
                    <a:pt x="722" y="1622"/>
                    <a:pt x="724" y="1622"/>
                  </a:cubicBezTo>
                  <a:cubicBezTo>
                    <a:pt x="753" y="1626"/>
                    <a:pt x="783" y="1628"/>
                    <a:pt x="812" y="1628"/>
                  </a:cubicBezTo>
                  <a:cubicBezTo>
                    <a:pt x="814" y="1628"/>
                    <a:pt x="816" y="1629"/>
                    <a:pt x="818" y="1631"/>
                  </a:cubicBezTo>
                  <a:cubicBezTo>
                    <a:pt x="819" y="1632"/>
                    <a:pt x="820" y="1634"/>
                    <a:pt x="820" y="1637"/>
                  </a:cubicBezTo>
                  <a:cubicBezTo>
                    <a:pt x="820" y="1641"/>
                    <a:pt x="816" y="1645"/>
                    <a:pt x="812" y="1645"/>
                  </a:cubicBezTo>
                  <a:close/>
                  <a:moveTo>
                    <a:pt x="840" y="1645"/>
                  </a:moveTo>
                  <a:cubicBezTo>
                    <a:pt x="840" y="1645"/>
                    <a:pt x="840" y="1645"/>
                    <a:pt x="840" y="1645"/>
                  </a:cubicBezTo>
                  <a:cubicBezTo>
                    <a:pt x="835" y="1645"/>
                    <a:pt x="832" y="1641"/>
                    <a:pt x="831" y="1637"/>
                  </a:cubicBezTo>
                  <a:cubicBezTo>
                    <a:pt x="831" y="1634"/>
                    <a:pt x="832" y="1632"/>
                    <a:pt x="834" y="1631"/>
                  </a:cubicBezTo>
                  <a:cubicBezTo>
                    <a:pt x="835" y="1629"/>
                    <a:pt x="838" y="1628"/>
                    <a:pt x="840" y="1628"/>
                  </a:cubicBezTo>
                  <a:cubicBezTo>
                    <a:pt x="840" y="1628"/>
                    <a:pt x="840" y="1628"/>
                    <a:pt x="840" y="1628"/>
                  </a:cubicBezTo>
                  <a:cubicBezTo>
                    <a:pt x="845" y="1628"/>
                    <a:pt x="848" y="1632"/>
                    <a:pt x="848" y="1636"/>
                  </a:cubicBezTo>
                  <a:cubicBezTo>
                    <a:pt x="849" y="1641"/>
                    <a:pt x="845" y="1645"/>
                    <a:pt x="840" y="1645"/>
                  </a:cubicBezTo>
                  <a:close/>
                  <a:moveTo>
                    <a:pt x="868" y="1644"/>
                  </a:moveTo>
                  <a:cubicBezTo>
                    <a:pt x="864" y="1644"/>
                    <a:pt x="860" y="1640"/>
                    <a:pt x="860" y="1636"/>
                  </a:cubicBezTo>
                  <a:cubicBezTo>
                    <a:pt x="860" y="1634"/>
                    <a:pt x="860" y="1631"/>
                    <a:pt x="862" y="1630"/>
                  </a:cubicBezTo>
                  <a:cubicBezTo>
                    <a:pt x="863" y="1628"/>
                    <a:pt x="865" y="1627"/>
                    <a:pt x="868" y="1627"/>
                  </a:cubicBezTo>
                  <a:cubicBezTo>
                    <a:pt x="905" y="1625"/>
                    <a:pt x="942" y="1620"/>
                    <a:pt x="978" y="1613"/>
                  </a:cubicBezTo>
                  <a:cubicBezTo>
                    <a:pt x="978" y="1613"/>
                    <a:pt x="979" y="1613"/>
                    <a:pt x="979" y="1613"/>
                  </a:cubicBezTo>
                  <a:cubicBezTo>
                    <a:pt x="997" y="1609"/>
                    <a:pt x="1015" y="1605"/>
                    <a:pt x="1033" y="1600"/>
                  </a:cubicBezTo>
                  <a:cubicBezTo>
                    <a:pt x="1045" y="1597"/>
                    <a:pt x="1058" y="1593"/>
                    <a:pt x="1071" y="1589"/>
                  </a:cubicBezTo>
                  <a:cubicBezTo>
                    <a:pt x="1075" y="1587"/>
                    <a:pt x="1080" y="1590"/>
                    <a:pt x="1081" y="1594"/>
                  </a:cubicBezTo>
                  <a:cubicBezTo>
                    <a:pt x="1083" y="1599"/>
                    <a:pt x="1080" y="1603"/>
                    <a:pt x="1076" y="1605"/>
                  </a:cubicBezTo>
                  <a:cubicBezTo>
                    <a:pt x="1063" y="1609"/>
                    <a:pt x="1050" y="1613"/>
                    <a:pt x="1037" y="1616"/>
                  </a:cubicBezTo>
                  <a:cubicBezTo>
                    <a:pt x="1019" y="1621"/>
                    <a:pt x="1000" y="1626"/>
                    <a:pt x="982" y="1629"/>
                  </a:cubicBezTo>
                  <a:cubicBezTo>
                    <a:pt x="945" y="1637"/>
                    <a:pt x="907" y="1642"/>
                    <a:pt x="869" y="1644"/>
                  </a:cubicBezTo>
                  <a:cubicBezTo>
                    <a:pt x="869" y="1644"/>
                    <a:pt x="868" y="1644"/>
                    <a:pt x="868" y="1644"/>
                  </a:cubicBezTo>
                  <a:close/>
                  <a:moveTo>
                    <a:pt x="578" y="1607"/>
                  </a:moveTo>
                  <a:cubicBezTo>
                    <a:pt x="577" y="1607"/>
                    <a:pt x="576" y="1607"/>
                    <a:pt x="575" y="1607"/>
                  </a:cubicBezTo>
                  <a:cubicBezTo>
                    <a:pt x="573" y="1606"/>
                    <a:pt x="571" y="1605"/>
                    <a:pt x="570" y="1603"/>
                  </a:cubicBezTo>
                  <a:cubicBezTo>
                    <a:pt x="569" y="1601"/>
                    <a:pt x="569" y="1598"/>
                    <a:pt x="570" y="1596"/>
                  </a:cubicBezTo>
                  <a:cubicBezTo>
                    <a:pt x="571" y="1592"/>
                    <a:pt x="576" y="1589"/>
                    <a:pt x="581" y="1591"/>
                  </a:cubicBezTo>
                  <a:cubicBezTo>
                    <a:pt x="582" y="1591"/>
                    <a:pt x="582" y="1591"/>
                    <a:pt x="582" y="1591"/>
                  </a:cubicBezTo>
                  <a:cubicBezTo>
                    <a:pt x="582" y="1591"/>
                    <a:pt x="582" y="1591"/>
                    <a:pt x="582" y="1591"/>
                  </a:cubicBezTo>
                  <a:cubicBezTo>
                    <a:pt x="583" y="1592"/>
                    <a:pt x="585" y="1593"/>
                    <a:pt x="586" y="1595"/>
                  </a:cubicBezTo>
                  <a:cubicBezTo>
                    <a:pt x="587" y="1597"/>
                    <a:pt x="587" y="1599"/>
                    <a:pt x="586" y="1601"/>
                  </a:cubicBezTo>
                  <a:cubicBezTo>
                    <a:pt x="585" y="1605"/>
                    <a:pt x="582" y="1607"/>
                    <a:pt x="578" y="1607"/>
                  </a:cubicBezTo>
                  <a:close/>
                  <a:moveTo>
                    <a:pt x="551" y="1598"/>
                  </a:moveTo>
                  <a:cubicBezTo>
                    <a:pt x="550" y="1598"/>
                    <a:pt x="549" y="1598"/>
                    <a:pt x="548" y="1598"/>
                  </a:cubicBezTo>
                  <a:cubicBezTo>
                    <a:pt x="518" y="1587"/>
                    <a:pt x="488" y="1574"/>
                    <a:pt x="459" y="1560"/>
                  </a:cubicBezTo>
                  <a:cubicBezTo>
                    <a:pt x="446" y="1554"/>
                    <a:pt x="434" y="1547"/>
                    <a:pt x="422" y="1540"/>
                  </a:cubicBezTo>
                  <a:cubicBezTo>
                    <a:pt x="401" y="1529"/>
                    <a:pt x="380" y="1516"/>
                    <a:pt x="360" y="1502"/>
                  </a:cubicBezTo>
                  <a:cubicBezTo>
                    <a:pt x="356" y="1500"/>
                    <a:pt x="355" y="1495"/>
                    <a:pt x="358" y="1491"/>
                  </a:cubicBezTo>
                  <a:cubicBezTo>
                    <a:pt x="361" y="1487"/>
                    <a:pt x="366" y="1486"/>
                    <a:pt x="370" y="1488"/>
                  </a:cubicBezTo>
                  <a:cubicBezTo>
                    <a:pt x="389" y="1502"/>
                    <a:pt x="410" y="1514"/>
                    <a:pt x="430" y="1526"/>
                  </a:cubicBezTo>
                  <a:cubicBezTo>
                    <a:pt x="442" y="1532"/>
                    <a:pt x="454" y="1539"/>
                    <a:pt x="466" y="1545"/>
                  </a:cubicBezTo>
                  <a:cubicBezTo>
                    <a:pt x="466" y="1545"/>
                    <a:pt x="466" y="1545"/>
                    <a:pt x="466" y="1545"/>
                  </a:cubicBezTo>
                  <a:cubicBezTo>
                    <a:pt x="495" y="1559"/>
                    <a:pt x="524" y="1571"/>
                    <a:pt x="554" y="1582"/>
                  </a:cubicBezTo>
                  <a:cubicBezTo>
                    <a:pt x="558" y="1583"/>
                    <a:pt x="561" y="1588"/>
                    <a:pt x="559" y="1593"/>
                  </a:cubicBezTo>
                  <a:cubicBezTo>
                    <a:pt x="558" y="1596"/>
                    <a:pt x="555" y="1598"/>
                    <a:pt x="551" y="1598"/>
                  </a:cubicBezTo>
                  <a:close/>
                  <a:moveTo>
                    <a:pt x="1100" y="1596"/>
                  </a:moveTo>
                  <a:cubicBezTo>
                    <a:pt x="1100" y="1596"/>
                    <a:pt x="1100" y="1596"/>
                    <a:pt x="1100" y="1596"/>
                  </a:cubicBezTo>
                  <a:cubicBezTo>
                    <a:pt x="1097" y="1596"/>
                    <a:pt x="1093" y="1594"/>
                    <a:pt x="1092" y="1590"/>
                  </a:cubicBezTo>
                  <a:cubicBezTo>
                    <a:pt x="1091" y="1588"/>
                    <a:pt x="1091" y="1586"/>
                    <a:pt x="1092" y="1584"/>
                  </a:cubicBezTo>
                  <a:cubicBezTo>
                    <a:pt x="1093" y="1582"/>
                    <a:pt x="1095" y="1580"/>
                    <a:pt x="1097" y="1580"/>
                  </a:cubicBezTo>
                  <a:cubicBezTo>
                    <a:pt x="1098" y="1580"/>
                    <a:pt x="1098" y="1580"/>
                    <a:pt x="1098" y="1580"/>
                  </a:cubicBezTo>
                  <a:cubicBezTo>
                    <a:pt x="1098" y="1580"/>
                    <a:pt x="1098" y="1580"/>
                    <a:pt x="1098" y="1580"/>
                  </a:cubicBezTo>
                  <a:cubicBezTo>
                    <a:pt x="1102" y="1578"/>
                    <a:pt x="1107" y="1581"/>
                    <a:pt x="1108" y="1585"/>
                  </a:cubicBezTo>
                  <a:cubicBezTo>
                    <a:pt x="1110" y="1589"/>
                    <a:pt x="1107" y="1594"/>
                    <a:pt x="1103" y="1596"/>
                  </a:cubicBezTo>
                  <a:cubicBezTo>
                    <a:pt x="1102" y="1596"/>
                    <a:pt x="1101" y="1596"/>
                    <a:pt x="1100" y="1596"/>
                  </a:cubicBezTo>
                  <a:close/>
                  <a:moveTo>
                    <a:pt x="1127" y="1586"/>
                  </a:moveTo>
                  <a:cubicBezTo>
                    <a:pt x="1123" y="1586"/>
                    <a:pt x="1120" y="1584"/>
                    <a:pt x="1119" y="1581"/>
                  </a:cubicBezTo>
                  <a:cubicBezTo>
                    <a:pt x="1118" y="1579"/>
                    <a:pt x="1118" y="1576"/>
                    <a:pt x="1119" y="1574"/>
                  </a:cubicBezTo>
                  <a:cubicBezTo>
                    <a:pt x="1120" y="1572"/>
                    <a:pt x="1121" y="1570"/>
                    <a:pt x="1123" y="1570"/>
                  </a:cubicBezTo>
                  <a:cubicBezTo>
                    <a:pt x="1158" y="1556"/>
                    <a:pt x="1192" y="1539"/>
                    <a:pt x="1224" y="1521"/>
                  </a:cubicBezTo>
                  <a:cubicBezTo>
                    <a:pt x="1224" y="1521"/>
                    <a:pt x="1224" y="1521"/>
                    <a:pt x="1224" y="1521"/>
                  </a:cubicBezTo>
                  <a:cubicBezTo>
                    <a:pt x="1252" y="1505"/>
                    <a:pt x="1278" y="1488"/>
                    <a:pt x="1304" y="1469"/>
                  </a:cubicBezTo>
                  <a:cubicBezTo>
                    <a:pt x="1307" y="1466"/>
                    <a:pt x="1313" y="1467"/>
                    <a:pt x="1316" y="1471"/>
                  </a:cubicBezTo>
                  <a:cubicBezTo>
                    <a:pt x="1318" y="1474"/>
                    <a:pt x="1318" y="1480"/>
                    <a:pt x="1314" y="1482"/>
                  </a:cubicBezTo>
                  <a:cubicBezTo>
                    <a:pt x="1288" y="1502"/>
                    <a:pt x="1261" y="1520"/>
                    <a:pt x="1233" y="1536"/>
                  </a:cubicBezTo>
                  <a:cubicBezTo>
                    <a:pt x="1200" y="1554"/>
                    <a:pt x="1165" y="1571"/>
                    <a:pt x="1130" y="1585"/>
                  </a:cubicBezTo>
                  <a:cubicBezTo>
                    <a:pt x="1130" y="1585"/>
                    <a:pt x="1130" y="1585"/>
                    <a:pt x="1130" y="1585"/>
                  </a:cubicBezTo>
                  <a:cubicBezTo>
                    <a:pt x="1129" y="1586"/>
                    <a:pt x="1128" y="1586"/>
                    <a:pt x="1127" y="1586"/>
                  </a:cubicBezTo>
                  <a:close/>
                  <a:moveTo>
                    <a:pt x="342" y="1488"/>
                  </a:moveTo>
                  <a:cubicBezTo>
                    <a:pt x="340" y="1488"/>
                    <a:pt x="338" y="1487"/>
                    <a:pt x="337" y="1486"/>
                  </a:cubicBezTo>
                  <a:cubicBezTo>
                    <a:pt x="337" y="1486"/>
                    <a:pt x="337" y="1486"/>
                    <a:pt x="337" y="1486"/>
                  </a:cubicBezTo>
                  <a:cubicBezTo>
                    <a:pt x="335" y="1485"/>
                    <a:pt x="334" y="1483"/>
                    <a:pt x="333" y="1480"/>
                  </a:cubicBezTo>
                  <a:cubicBezTo>
                    <a:pt x="333" y="1478"/>
                    <a:pt x="334" y="1476"/>
                    <a:pt x="335" y="1474"/>
                  </a:cubicBezTo>
                  <a:cubicBezTo>
                    <a:pt x="338" y="1470"/>
                    <a:pt x="343" y="1470"/>
                    <a:pt x="347" y="1472"/>
                  </a:cubicBezTo>
                  <a:cubicBezTo>
                    <a:pt x="351" y="1475"/>
                    <a:pt x="351" y="1480"/>
                    <a:pt x="349" y="1484"/>
                  </a:cubicBezTo>
                  <a:cubicBezTo>
                    <a:pt x="347" y="1486"/>
                    <a:pt x="345" y="1488"/>
                    <a:pt x="342" y="1488"/>
                  </a:cubicBezTo>
                  <a:close/>
                  <a:moveTo>
                    <a:pt x="319" y="1471"/>
                  </a:moveTo>
                  <a:cubicBezTo>
                    <a:pt x="317" y="1471"/>
                    <a:pt x="316" y="1470"/>
                    <a:pt x="314" y="1469"/>
                  </a:cubicBezTo>
                  <a:cubicBezTo>
                    <a:pt x="289" y="1449"/>
                    <a:pt x="264" y="1427"/>
                    <a:pt x="242" y="1404"/>
                  </a:cubicBezTo>
                  <a:cubicBezTo>
                    <a:pt x="241" y="1404"/>
                    <a:pt x="241" y="1404"/>
                    <a:pt x="241" y="1404"/>
                  </a:cubicBezTo>
                  <a:cubicBezTo>
                    <a:pt x="241" y="1404"/>
                    <a:pt x="241" y="1404"/>
                    <a:pt x="241" y="1404"/>
                  </a:cubicBezTo>
                  <a:cubicBezTo>
                    <a:pt x="220" y="1383"/>
                    <a:pt x="199" y="1360"/>
                    <a:pt x="180" y="1336"/>
                  </a:cubicBezTo>
                  <a:cubicBezTo>
                    <a:pt x="176" y="1330"/>
                    <a:pt x="171" y="1324"/>
                    <a:pt x="166" y="1318"/>
                  </a:cubicBezTo>
                  <a:cubicBezTo>
                    <a:pt x="166" y="1318"/>
                    <a:pt x="166" y="1318"/>
                    <a:pt x="166" y="1318"/>
                  </a:cubicBezTo>
                  <a:cubicBezTo>
                    <a:pt x="165" y="1316"/>
                    <a:pt x="164" y="1314"/>
                    <a:pt x="165" y="1312"/>
                  </a:cubicBezTo>
                  <a:cubicBezTo>
                    <a:pt x="165" y="1310"/>
                    <a:pt x="166" y="1308"/>
                    <a:pt x="168" y="1306"/>
                  </a:cubicBezTo>
                  <a:cubicBezTo>
                    <a:pt x="172" y="1304"/>
                    <a:pt x="177" y="1304"/>
                    <a:pt x="180" y="1308"/>
                  </a:cubicBezTo>
                  <a:cubicBezTo>
                    <a:pt x="184" y="1314"/>
                    <a:pt x="189" y="1320"/>
                    <a:pt x="194" y="1325"/>
                  </a:cubicBezTo>
                  <a:cubicBezTo>
                    <a:pt x="212" y="1349"/>
                    <a:pt x="232" y="1371"/>
                    <a:pt x="253" y="1392"/>
                  </a:cubicBezTo>
                  <a:cubicBezTo>
                    <a:pt x="253" y="1392"/>
                    <a:pt x="253" y="1392"/>
                    <a:pt x="253" y="1392"/>
                  </a:cubicBezTo>
                  <a:cubicBezTo>
                    <a:pt x="276" y="1415"/>
                    <a:pt x="300" y="1436"/>
                    <a:pt x="325" y="1455"/>
                  </a:cubicBezTo>
                  <a:cubicBezTo>
                    <a:pt x="328" y="1458"/>
                    <a:pt x="329" y="1464"/>
                    <a:pt x="326" y="1467"/>
                  </a:cubicBezTo>
                  <a:cubicBezTo>
                    <a:pt x="324" y="1469"/>
                    <a:pt x="322" y="1471"/>
                    <a:pt x="319" y="1471"/>
                  </a:cubicBezTo>
                  <a:close/>
                  <a:moveTo>
                    <a:pt x="1331" y="1467"/>
                  </a:moveTo>
                  <a:cubicBezTo>
                    <a:pt x="1329" y="1467"/>
                    <a:pt x="1326" y="1466"/>
                    <a:pt x="1324" y="1464"/>
                  </a:cubicBezTo>
                  <a:cubicBezTo>
                    <a:pt x="1323" y="1462"/>
                    <a:pt x="1322" y="1460"/>
                    <a:pt x="1323" y="1457"/>
                  </a:cubicBezTo>
                  <a:cubicBezTo>
                    <a:pt x="1323" y="1455"/>
                    <a:pt x="1324" y="1453"/>
                    <a:pt x="1326" y="1452"/>
                  </a:cubicBezTo>
                  <a:cubicBezTo>
                    <a:pt x="1329" y="1449"/>
                    <a:pt x="1335" y="1449"/>
                    <a:pt x="1338" y="1453"/>
                  </a:cubicBezTo>
                  <a:cubicBezTo>
                    <a:pt x="1341" y="1457"/>
                    <a:pt x="1340" y="1462"/>
                    <a:pt x="1336" y="1465"/>
                  </a:cubicBezTo>
                  <a:cubicBezTo>
                    <a:pt x="1335" y="1466"/>
                    <a:pt x="1333" y="1467"/>
                    <a:pt x="1331" y="1467"/>
                  </a:cubicBezTo>
                  <a:close/>
                  <a:moveTo>
                    <a:pt x="1353" y="1449"/>
                  </a:moveTo>
                  <a:cubicBezTo>
                    <a:pt x="1350" y="1449"/>
                    <a:pt x="1348" y="1448"/>
                    <a:pt x="1346" y="1446"/>
                  </a:cubicBezTo>
                  <a:cubicBezTo>
                    <a:pt x="1345" y="1444"/>
                    <a:pt x="1344" y="1442"/>
                    <a:pt x="1344" y="1440"/>
                  </a:cubicBezTo>
                  <a:cubicBezTo>
                    <a:pt x="1345" y="1437"/>
                    <a:pt x="1346" y="1435"/>
                    <a:pt x="1347" y="1434"/>
                  </a:cubicBezTo>
                  <a:cubicBezTo>
                    <a:pt x="1375" y="1410"/>
                    <a:pt x="1402" y="1383"/>
                    <a:pt x="1427" y="1355"/>
                  </a:cubicBezTo>
                  <a:cubicBezTo>
                    <a:pt x="1427" y="1355"/>
                    <a:pt x="1427" y="1355"/>
                    <a:pt x="1427" y="1355"/>
                  </a:cubicBezTo>
                  <a:cubicBezTo>
                    <a:pt x="1448" y="1331"/>
                    <a:pt x="1467" y="1306"/>
                    <a:pt x="1485" y="1280"/>
                  </a:cubicBezTo>
                  <a:cubicBezTo>
                    <a:pt x="1488" y="1276"/>
                    <a:pt x="1493" y="1275"/>
                    <a:pt x="1497" y="1278"/>
                  </a:cubicBezTo>
                  <a:cubicBezTo>
                    <a:pt x="1501" y="1281"/>
                    <a:pt x="1502" y="1286"/>
                    <a:pt x="1499" y="1290"/>
                  </a:cubicBezTo>
                  <a:cubicBezTo>
                    <a:pt x="1481" y="1316"/>
                    <a:pt x="1461" y="1342"/>
                    <a:pt x="1440" y="1366"/>
                  </a:cubicBezTo>
                  <a:cubicBezTo>
                    <a:pt x="1414" y="1395"/>
                    <a:pt x="1387" y="1422"/>
                    <a:pt x="1358" y="1447"/>
                  </a:cubicBezTo>
                  <a:cubicBezTo>
                    <a:pt x="1357" y="1448"/>
                    <a:pt x="1355" y="1449"/>
                    <a:pt x="1353" y="1449"/>
                  </a:cubicBezTo>
                  <a:close/>
                  <a:moveTo>
                    <a:pt x="157" y="1299"/>
                  </a:moveTo>
                  <a:cubicBezTo>
                    <a:pt x="154" y="1299"/>
                    <a:pt x="151" y="1297"/>
                    <a:pt x="150" y="1295"/>
                  </a:cubicBezTo>
                  <a:cubicBezTo>
                    <a:pt x="150" y="1295"/>
                    <a:pt x="150" y="1295"/>
                    <a:pt x="150" y="1295"/>
                  </a:cubicBezTo>
                  <a:cubicBezTo>
                    <a:pt x="148" y="1293"/>
                    <a:pt x="148" y="1291"/>
                    <a:pt x="148" y="1289"/>
                  </a:cubicBezTo>
                  <a:cubicBezTo>
                    <a:pt x="149" y="1286"/>
                    <a:pt x="150" y="1285"/>
                    <a:pt x="152" y="1283"/>
                  </a:cubicBezTo>
                  <a:cubicBezTo>
                    <a:pt x="155" y="1281"/>
                    <a:pt x="161" y="1282"/>
                    <a:pt x="163" y="1285"/>
                  </a:cubicBezTo>
                  <a:cubicBezTo>
                    <a:pt x="163" y="1285"/>
                    <a:pt x="163" y="1285"/>
                    <a:pt x="163" y="1285"/>
                  </a:cubicBezTo>
                  <a:cubicBezTo>
                    <a:pt x="166" y="1289"/>
                    <a:pt x="165" y="1294"/>
                    <a:pt x="161" y="1297"/>
                  </a:cubicBezTo>
                  <a:cubicBezTo>
                    <a:pt x="160" y="1298"/>
                    <a:pt x="158" y="1299"/>
                    <a:pt x="157" y="1299"/>
                  </a:cubicBezTo>
                  <a:close/>
                  <a:moveTo>
                    <a:pt x="141" y="1275"/>
                  </a:moveTo>
                  <a:cubicBezTo>
                    <a:pt x="138" y="1275"/>
                    <a:pt x="135" y="1274"/>
                    <a:pt x="134" y="1271"/>
                  </a:cubicBezTo>
                  <a:cubicBezTo>
                    <a:pt x="116" y="1244"/>
                    <a:pt x="100" y="1216"/>
                    <a:pt x="86" y="1187"/>
                  </a:cubicBezTo>
                  <a:cubicBezTo>
                    <a:pt x="69" y="1153"/>
                    <a:pt x="54" y="1117"/>
                    <a:pt x="42" y="1081"/>
                  </a:cubicBezTo>
                  <a:cubicBezTo>
                    <a:pt x="42" y="1079"/>
                    <a:pt x="42" y="1077"/>
                    <a:pt x="43" y="1075"/>
                  </a:cubicBezTo>
                  <a:cubicBezTo>
                    <a:pt x="44" y="1073"/>
                    <a:pt x="45" y="1071"/>
                    <a:pt x="48" y="1071"/>
                  </a:cubicBezTo>
                  <a:cubicBezTo>
                    <a:pt x="52" y="1069"/>
                    <a:pt x="57" y="1072"/>
                    <a:pt x="58" y="1076"/>
                  </a:cubicBezTo>
                  <a:cubicBezTo>
                    <a:pt x="70" y="1111"/>
                    <a:pt x="84" y="1146"/>
                    <a:pt x="101" y="1179"/>
                  </a:cubicBezTo>
                  <a:cubicBezTo>
                    <a:pt x="115" y="1208"/>
                    <a:pt x="131" y="1236"/>
                    <a:pt x="148" y="1262"/>
                  </a:cubicBezTo>
                  <a:cubicBezTo>
                    <a:pt x="150" y="1266"/>
                    <a:pt x="149" y="1271"/>
                    <a:pt x="145" y="1274"/>
                  </a:cubicBezTo>
                  <a:cubicBezTo>
                    <a:pt x="144" y="1275"/>
                    <a:pt x="142" y="1275"/>
                    <a:pt x="141" y="1275"/>
                  </a:cubicBezTo>
                  <a:close/>
                  <a:moveTo>
                    <a:pt x="1508" y="1270"/>
                  </a:moveTo>
                  <a:cubicBezTo>
                    <a:pt x="1506" y="1270"/>
                    <a:pt x="1505" y="1269"/>
                    <a:pt x="1503" y="1269"/>
                  </a:cubicBezTo>
                  <a:cubicBezTo>
                    <a:pt x="1502" y="1267"/>
                    <a:pt x="1500" y="1265"/>
                    <a:pt x="1500" y="1263"/>
                  </a:cubicBezTo>
                  <a:cubicBezTo>
                    <a:pt x="1499" y="1261"/>
                    <a:pt x="1500" y="1259"/>
                    <a:pt x="1501" y="1257"/>
                  </a:cubicBezTo>
                  <a:cubicBezTo>
                    <a:pt x="1503" y="1253"/>
                    <a:pt x="1509" y="1252"/>
                    <a:pt x="1513" y="1254"/>
                  </a:cubicBezTo>
                  <a:cubicBezTo>
                    <a:pt x="1516" y="1257"/>
                    <a:pt x="1518" y="1262"/>
                    <a:pt x="1515" y="1266"/>
                  </a:cubicBezTo>
                  <a:cubicBezTo>
                    <a:pt x="1514" y="1268"/>
                    <a:pt x="1511" y="1270"/>
                    <a:pt x="1508" y="1270"/>
                  </a:cubicBezTo>
                  <a:close/>
                  <a:moveTo>
                    <a:pt x="1523" y="1246"/>
                  </a:moveTo>
                  <a:cubicBezTo>
                    <a:pt x="1521" y="1246"/>
                    <a:pt x="1520" y="1245"/>
                    <a:pt x="1518" y="1245"/>
                  </a:cubicBezTo>
                  <a:cubicBezTo>
                    <a:pt x="1514" y="1242"/>
                    <a:pt x="1513" y="1237"/>
                    <a:pt x="1515" y="1233"/>
                  </a:cubicBezTo>
                  <a:cubicBezTo>
                    <a:pt x="1516" y="1233"/>
                    <a:pt x="1516" y="1232"/>
                    <a:pt x="1516" y="1232"/>
                  </a:cubicBezTo>
                  <a:cubicBezTo>
                    <a:pt x="1516" y="1232"/>
                    <a:pt x="1516" y="1232"/>
                    <a:pt x="1516" y="1232"/>
                  </a:cubicBezTo>
                  <a:cubicBezTo>
                    <a:pt x="1535" y="1200"/>
                    <a:pt x="1552" y="1167"/>
                    <a:pt x="1566" y="1133"/>
                  </a:cubicBezTo>
                  <a:cubicBezTo>
                    <a:pt x="1578" y="1104"/>
                    <a:pt x="1588" y="1074"/>
                    <a:pt x="1597" y="1043"/>
                  </a:cubicBezTo>
                  <a:cubicBezTo>
                    <a:pt x="1598" y="1039"/>
                    <a:pt x="1603" y="1036"/>
                    <a:pt x="1608" y="1037"/>
                  </a:cubicBezTo>
                  <a:cubicBezTo>
                    <a:pt x="1610" y="1038"/>
                    <a:pt x="1612" y="1039"/>
                    <a:pt x="1613" y="1041"/>
                  </a:cubicBezTo>
                  <a:cubicBezTo>
                    <a:pt x="1614" y="1043"/>
                    <a:pt x="1614" y="1046"/>
                    <a:pt x="1613" y="1048"/>
                  </a:cubicBezTo>
                  <a:cubicBezTo>
                    <a:pt x="1605" y="1079"/>
                    <a:pt x="1594" y="1110"/>
                    <a:pt x="1581" y="1140"/>
                  </a:cubicBezTo>
                  <a:cubicBezTo>
                    <a:pt x="1567" y="1174"/>
                    <a:pt x="1550" y="1208"/>
                    <a:pt x="1531" y="1240"/>
                  </a:cubicBezTo>
                  <a:cubicBezTo>
                    <a:pt x="1531" y="1241"/>
                    <a:pt x="1531" y="1241"/>
                    <a:pt x="1531" y="1241"/>
                  </a:cubicBezTo>
                  <a:cubicBezTo>
                    <a:pt x="1530" y="1241"/>
                    <a:pt x="1530" y="1241"/>
                    <a:pt x="1530" y="1242"/>
                  </a:cubicBezTo>
                  <a:cubicBezTo>
                    <a:pt x="1529" y="1244"/>
                    <a:pt x="1526" y="1246"/>
                    <a:pt x="1523" y="1246"/>
                  </a:cubicBezTo>
                  <a:close/>
                  <a:moveTo>
                    <a:pt x="42" y="1060"/>
                  </a:moveTo>
                  <a:cubicBezTo>
                    <a:pt x="38" y="1060"/>
                    <a:pt x="35" y="1058"/>
                    <a:pt x="34" y="1054"/>
                  </a:cubicBezTo>
                  <a:cubicBezTo>
                    <a:pt x="33" y="1052"/>
                    <a:pt x="33" y="1050"/>
                    <a:pt x="34" y="1048"/>
                  </a:cubicBezTo>
                  <a:cubicBezTo>
                    <a:pt x="35" y="1046"/>
                    <a:pt x="37" y="1044"/>
                    <a:pt x="39" y="1043"/>
                  </a:cubicBezTo>
                  <a:cubicBezTo>
                    <a:pt x="44" y="1042"/>
                    <a:pt x="49" y="1045"/>
                    <a:pt x="50" y="1049"/>
                  </a:cubicBezTo>
                  <a:cubicBezTo>
                    <a:pt x="51" y="1051"/>
                    <a:pt x="50" y="1054"/>
                    <a:pt x="49" y="1056"/>
                  </a:cubicBezTo>
                  <a:cubicBezTo>
                    <a:pt x="48" y="1058"/>
                    <a:pt x="46" y="1059"/>
                    <a:pt x="44" y="1060"/>
                  </a:cubicBezTo>
                  <a:cubicBezTo>
                    <a:pt x="43" y="1060"/>
                    <a:pt x="43" y="1060"/>
                    <a:pt x="42" y="1060"/>
                  </a:cubicBezTo>
                  <a:close/>
                  <a:moveTo>
                    <a:pt x="34" y="1033"/>
                  </a:moveTo>
                  <a:cubicBezTo>
                    <a:pt x="30" y="1033"/>
                    <a:pt x="27" y="1030"/>
                    <a:pt x="26" y="1026"/>
                  </a:cubicBezTo>
                  <a:cubicBezTo>
                    <a:pt x="18" y="995"/>
                    <a:pt x="12" y="963"/>
                    <a:pt x="8" y="931"/>
                  </a:cubicBezTo>
                  <a:cubicBezTo>
                    <a:pt x="3" y="895"/>
                    <a:pt x="0" y="859"/>
                    <a:pt x="0" y="822"/>
                  </a:cubicBezTo>
                  <a:cubicBezTo>
                    <a:pt x="0" y="821"/>
                    <a:pt x="1" y="820"/>
                    <a:pt x="1" y="818"/>
                  </a:cubicBezTo>
                  <a:cubicBezTo>
                    <a:pt x="1" y="817"/>
                    <a:pt x="1" y="817"/>
                    <a:pt x="1" y="817"/>
                  </a:cubicBezTo>
                  <a:cubicBezTo>
                    <a:pt x="1" y="812"/>
                    <a:pt x="4" y="809"/>
                    <a:pt x="9" y="809"/>
                  </a:cubicBezTo>
                  <a:cubicBezTo>
                    <a:pt x="9" y="809"/>
                    <a:pt x="9" y="809"/>
                    <a:pt x="9" y="809"/>
                  </a:cubicBezTo>
                  <a:cubicBezTo>
                    <a:pt x="11" y="809"/>
                    <a:pt x="13" y="810"/>
                    <a:pt x="15" y="811"/>
                  </a:cubicBezTo>
                  <a:cubicBezTo>
                    <a:pt x="17" y="813"/>
                    <a:pt x="17" y="815"/>
                    <a:pt x="17" y="817"/>
                  </a:cubicBezTo>
                  <a:cubicBezTo>
                    <a:pt x="17" y="819"/>
                    <a:pt x="17" y="821"/>
                    <a:pt x="17" y="822"/>
                  </a:cubicBezTo>
                  <a:cubicBezTo>
                    <a:pt x="17" y="858"/>
                    <a:pt x="20" y="894"/>
                    <a:pt x="25" y="929"/>
                  </a:cubicBezTo>
                  <a:cubicBezTo>
                    <a:pt x="29" y="960"/>
                    <a:pt x="35" y="992"/>
                    <a:pt x="43" y="1022"/>
                  </a:cubicBezTo>
                  <a:cubicBezTo>
                    <a:pt x="44" y="1027"/>
                    <a:pt x="41" y="1031"/>
                    <a:pt x="36" y="1033"/>
                  </a:cubicBezTo>
                  <a:cubicBezTo>
                    <a:pt x="36" y="1033"/>
                    <a:pt x="35" y="1033"/>
                    <a:pt x="34" y="1033"/>
                  </a:cubicBezTo>
                  <a:close/>
                  <a:moveTo>
                    <a:pt x="1613" y="1027"/>
                  </a:moveTo>
                  <a:cubicBezTo>
                    <a:pt x="1612" y="1027"/>
                    <a:pt x="1611" y="1027"/>
                    <a:pt x="1611" y="1027"/>
                  </a:cubicBezTo>
                  <a:cubicBezTo>
                    <a:pt x="1608" y="1026"/>
                    <a:pt x="1606" y="1025"/>
                    <a:pt x="1605" y="1023"/>
                  </a:cubicBezTo>
                  <a:cubicBezTo>
                    <a:pt x="1604" y="1021"/>
                    <a:pt x="1604" y="1018"/>
                    <a:pt x="1604" y="1016"/>
                  </a:cubicBezTo>
                  <a:cubicBezTo>
                    <a:pt x="1605" y="1012"/>
                    <a:pt x="1610" y="1009"/>
                    <a:pt x="1615" y="1010"/>
                  </a:cubicBezTo>
                  <a:cubicBezTo>
                    <a:pt x="1619" y="1011"/>
                    <a:pt x="1622" y="1016"/>
                    <a:pt x="1621" y="1020"/>
                  </a:cubicBezTo>
                  <a:cubicBezTo>
                    <a:pt x="1620" y="1024"/>
                    <a:pt x="1617" y="1027"/>
                    <a:pt x="1613" y="1027"/>
                  </a:cubicBezTo>
                  <a:close/>
                  <a:moveTo>
                    <a:pt x="1619" y="999"/>
                  </a:moveTo>
                  <a:cubicBezTo>
                    <a:pt x="1618" y="999"/>
                    <a:pt x="1618" y="999"/>
                    <a:pt x="1617" y="999"/>
                  </a:cubicBezTo>
                  <a:cubicBezTo>
                    <a:pt x="1613" y="998"/>
                    <a:pt x="1610" y="994"/>
                    <a:pt x="1611" y="989"/>
                  </a:cubicBezTo>
                  <a:cubicBezTo>
                    <a:pt x="1614" y="973"/>
                    <a:pt x="1617" y="956"/>
                    <a:pt x="1619" y="940"/>
                  </a:cubicBezTo>
                  <a:cubicBezTo>
                    <a:pt x="1622" y="919"/>
                    <a:pt x="1625" y="899"/>
                    <a:pt x="1626" y="878"/>
                  </a:cubicBezTo>
                  <a:cubicBezTo>
                    <a:pt x="1627" y="860"/>
                    <a:pt x="1628" y="842"/>
                    <a:pt x="1628" y="823"/>
                  </a:cubicBezTo>
                  <a:cubicBezTo>
                    <a:pt x="1628" y="810"/>
                    <a:pt x="1628" y="796"/>
                    <a:pt x="1627" y="783"/>
                  </a:cubicBezTo>
                  <a:cubicBezTo>
                    <a:pt x="1627" y="781"/>
                    <a:pt x="1628" y="779"/>
                    <a:pt x="1629" y="777"/>
                  </a:cubicBezTo>
                  <a:cubicBezTo>
                    <a:pt x="1631" y="775"/>
                    <a:pt x="1633" y="774"/>
                    <a:pt x="1635" y="774"/>
                  </a:cubicBezTo>
                  <a:cubicBezTo>
                    <a:pt x="1640" y="774"/>
                    <a:pt x="1644" y="778"/>
                    <a:pt x="1644" y="782"/>
                  </a:cubicBezTo>
                  <a:cubicBezTo>
                    <a:pt x="1645" y="796"/>
                    <a:pt x="1645" y="810"/>
                    <a:pt x="1645" y="823"/>
                  </a:cubicBezTo>
                  <a:cubicBezTo>
                    <a:pt x="1645" y="842"/>
                    <a:pt x="1644" y="861"/>
                    <a:pt x="1643" y="879"/>
                  </a:cubicBezTo>
                  <a:cubicBezTo>
                    <a:pt x="1642" y="900"/>
                    <a:pt x="1639" y="921"/>
                    <a:pt x="1636" y="942"/>
                  </a:cubicBezTo>
                  <a:cubicBezTo>
                    <a:pt x="1634" y="959"/>
                    <a:pt x="1631" y="976"/>
                    <a:pt x="1627" y="992"/>
                  </a:cubicBezTo>
                  <a:cubicBezTo>
                    <a:pt x="1626" y="996"/>
                    <a:pt x="1623" y="999"/>
                    <a:pt x="1619" y="999"/>
                  </a:cubicBezTo>
                  <a:close/>
                  <a:moveTo>
                    <a:pt x="10" y="797"/>
                  </a:moveTo>
                  <a:cubicBezTo>
                    <a:pt x="10" y="797"/>
                    <a:pt x="9" y="797"/>
                    <a:pt x="9" y="797"/>
                  </a:cubicBezTo>
                  <a:cubicBezTo>
                    <a:pt x="7" y="797"/>
                    <a:pt x="5" y="796"/>
                    <a:pt x="3" y="795"/>
                  </a:cubicBezTo>
                  <a:cubicBezTo>
                    <a:pt x="2" y="793"/>
                    <a:pt x="1" y="791"/>
                    <a:pt x="1" y="789"/>
                  </a:cubicBezTo>
                  <a:cubicBezTo>
                    <a:pt x="1" y="784"/>
                    <a:pt x="5" y="780"/>
                    <a:pt x="10" y="780"/>
                  </a:cubicBezTo>
                  <a:cubicBezTo>
                    <a:pt x="12" y="780"/>
                    <a:pt x="14" y="781"/>
                    <a:pt x="16" y="783"/>
                  </a:cubicBezTo>
                  <a:cubicBezTo>
                    <a:pt x="17" y="785"/>
                    <a:pt x="18" y="787"/>
                    <a:pt x="18" y="789"/>
                  </a:cubicBezTo>
                  <a:cubicBezTo>
                    <a:pt x="18" y="794"/>
                    <a:pt x="14" y="797"/>
                    <a:pt x="10" y="797"/>
                  </a:cubicBezTo>
                  <a:close/>
                  <a:moveTo>
                    <a:pt x="11" y="769"/>
                  </a:moveTo>
                  <a:cubicBezTo>
                    <a:pt x="11" y="769"/>
                    <a:pt x="11" y="769"/>
                    <a:pt x="11" y="769"/>
                  </a:cubicBezTo>
                  <a:cubicBezTo>
                    <a:pt x="8" y="769"/>
                    <a:pt x="6" y="768"/>
                    <a:pt x="5" y="766"/>
                  </a:cubicBezTo>
                  <a:cubicBezTo>
                    <a:pt x="3" y="764"/>
                    <a:pt x="3" y="762"/>
                    <a:pt x="3" y="760"/>
                  </a:cubicBezTo>
                  <a:cubicBezTo>
                    <a:pt x="3" y="754"/>
                    <a:pt x="4" y="748"/>
                    <a:pt x="5" y="741"/>
                  </a:cubicBezTo>
                  <a:cubicBezTo>
                    <a:pt x="7" y="715"/>
                    <a:pt x="11" y="689"/>
                    <a:pt x="16" y="664"/>
                  </a:cubicBezTo>
                  <a:cubicBezTo>
                    <a:pt x="16" y="664"/>
                    <a:pt x="16" y="664"/>
                    <a:pt x="16" y="664"/>
                  </a:cubicBezTo>
                  <a:cubicBezTo>
                    <a:pt x="16" y="664"/>
                    <a:pt x="16" y="663"/>
                    <a:pt x="16" y="663"/>
                  </a:cubicBezTo>
                  <a:cubicBezTo>
                    <a:pt x="24" y="626"/>
                    <a:pt x="34" y="589"/>
                    <a:pt x="46" y="554"/>
                  </a:cubicBezTo>
                  <a:cubicBezTo>
                    <a:pt x="48" y="549"/>
                    <a:pt x="52" y="547"/>
                    <a:pt x="57" y="548"/>
                  </a:cubicBezTo>
                  <a:cubicBezTo>
                    <a:pt x="61" y="550"/>
                    <a:pt x="64" y="555"/>
                    <a:pt x="62" y="559"/>
                  </a:cubicBezTo>
                  <a:cubicBezTo>
                    <a:pt x="50" y="594"/>
                    <a:pt x="40" y="631"/>
                    <a:pt x="33" y="667"/>
                  </a:cubicBezTo>
                  <a:cubicBezTo>
                    <a:pt x="28" y="692"/>
                    <a:pt x="24" y="717"/>
                    <a:pt x="21" y="743"/>
                  </a:cubicBezTo>
                  <a:cubicBezTo>
                    <a:pt x="21" y="749"/>
                    <a:pt x="20" y="755"/>
                    <a:pt x="20" y="761"/>
                  </a:cubicBezTo>
                  <a:cubicBezTo>
                    <a:pt x="19" y="766"/>
                    <a:pt x="16" y="769"/>
                    <a:pt x="11" y="769"/>
                  </a:cubicBezTo>
                  <a:close/>
                  <a:moveTo>
                    <a:pt x="1634" y="763"/>
                  </a:moveTo>
                  <a:cubicBezTo>
                    <a:pt x="1629" y="763"/>
                    <a:pt x="1625" y="760"/>
                    <a:pt x="1625" y="755"/>
                  </a:cubicBezTo>
                  <a:cubicBezTo>
                    <a:pt x="1625" y="755"/>
                    <a:pt x="1625" y="755"/>
                    <a:pt x="1625" y="755"/>
                  </a:cubicBezTo>
                  <a:cubicBezTo>
                    <a:pt x="1625" y="753"/>
                    <a:pt x="1626" y="751"/>
                    <a:pt x="1627" y="749"/>
                  </a:cubicBezTo>
                  <a:cubicBezTo>
                    <a:pt x="1629" y="747"/>
                    <a:pt x="1631" y="746"/>
                    <a:pt x="1633" y="746"/>
                  </a:cubicBezTo>
                  <a:cubicBezTo>
                    <a:pt x="1638" y="746"/>
                    <a:pt x="1642" y="749"/>
                    <a:pt x="1642" y="754"/>
                  </a:cubicBezTo>
                  <a:cubicBezTo>
                    <a:pt x="1642" y="754"/>
                    <a:pt x="1642" y="754"/>
                    <a:pt x="1642" y="754"/>
                  </a:cubicBezTo>
                  <a:cubicBezTo>
                    <a:pt x="1642" y="754"/>
                    <a:pt x="1642" y="754"/>
                    <a:pt x="1642" y="754"/>
                  </a:cubicBezTo>
                  <a:cubicBezTo>
                    <a:pt x="1642" y="756"/>
                    <a:pt x="1641" y="758"/>
                    <a:pt x="1640" y="760"/>
                  </a:cubicBezTo>
                  <a:cubicBezTo>
                    <a:pt x="1639" y="762"/>
                    <a:pt x="1637" y="763"/>
                    <a:pt x="1634" y="763"/>
                  </a:cubicBezTo>
                  <a:cubicBezTo>
                    <a:pt x="1634" y="763"/>
                    <a:pt x="1634" y="763"/>
                    <a:pt x="1634" y="763"/>
                  </a:cubicBezTo>
                  <a:close/>
                  <a:moveTo>
                    <a:pt x="1631" y="735"/>
                  </a:moveTo>
                  <a:cubicBezTo>
                    <a:pt x="1626" y="735"/>
                    <a:pt x="1623" y="732"/>
                    <a:pt x="1622" y="727"/>
                  </a:cubicBezTo>
                  <a:cubicBezTo>
                    <a:pt x="1618" y="695"/>
                    <a:pt x="1612" y="662"/>
                    <a:pt x="1605" y="630"/>
                  </a:cubicBezTo>
                  <a:cubicBezTo>
                    <a:pt x="1603" y="626"/>
                    <a:pt x="1606" y="621"/>
                    <a:pt x="1611" y="620"/>
                  </a:cubicBezTo>
                  <a:cubicBezTo>
                    <a:pt x="1615" y="619"/>
                    <a:pt x="1620" y="622"/>
                    <a:pt x="1621" y="626"/>
                  </a:cubicBezTo>
                  <a:cubicBezTo>
                    <a:pt x="1629" y="659"/>
                    <a:pt x="1635" y="692"/>
                    <a:pt x="1639" y="725"/>
                  </a:cubicBezTo>
                  <a:cubicBezTo>
                    <a:pt x="1640" y="730"/>
                    <a:pt x="1636" y="734"/>
                    <a:pt x="1632" y="735"/>
                  </a:cubicBezTo>
                  <a:cubicBezTo>
                    <a:pt x="1631" y="735"/>
                    <a:pt x="1631" y="735"/>
                    <a:pt x="1631" y="735"/>
                  </a:cubicBezTo>
                  <a:close/>
                  <a:moveTo>
                    <a:pt x="1592" y="566"/>
                  </a:moveTo>
                  <a:cubicBezTo>
                    <a:pt x="1588" y="566"/>
                    <a:pt x="1585" y="563"/>
                    <a:pt x="1584" y="560"/>
                  </a:cubicBezTo>
                  <a:cubicBezTo>
                    <a:pt x="1573" y="530"/>
                    <a:pt x="1561" y="500"/>
                    <a:pt x="1547" y="472"/>
                  </a:cubicBezTo>
                  <a:cubicBezTo>
                    <a:pt x="1546" y="470"/>
                    <a:pt x="1546" y="468"/>
                    <a:pt x="1547" y="465"/>
                  </a:cubicBezTo>
                  <a:cubicBezTo>
                    <a:pt x="1548" y="463"/>
                    <a:pt x="1549" y="462"/>
                    <a:pt x="1551" y="461"/>
                  </a:cubicBezTo>
                  <a:cubicBezTo>
                    <a:pt x="1556" y="459"/>
                    <a:pt x="1561" y="461"/>
                    <a:pt x="1563" y="465"/>
                  </a:cubicBezTo>
                  <a:cubicBezTo>
                    <a:pt x="1577" y="494"/>
                    <a:pt x="1589" y="524"/>
                    <a:pt x="1600" y="554"/>
                  </a:cubicBezTo>
                  <a:cubicBezTo>
                    <a:pt x="1601" y="556"/>
                    <a:pt x="1600" y="559"/>
                    <a:pt x="1599" y="561"/>
                  </a:cubicBezTo>
                  <a:cubicBezTo>
                    <a:pt x="1598" y="563"/>
                    <a:pt x="1597" y="564"/>
                    <a:pt x="1595" y="565"/>
                  </a:cubicBezTo>
                  <a:cubicBezTo>
                    <a:pt x="1594" y="565"/>
                    <a:pt x="1593" y="566"/>
                    <a:pt x="1592" y="566"/>
                  </a:cubicBezTo>
                  <a:close/>
                  <a:moveTo>
                    <a:pt x="64" y="538"/>
                  </a:moveTo>
                  <a:cubicBezTo>
                    <a:pt x="64" y="538"/>
                    <a:pt x="64" y="538"/>
                    <a:pt x="64" y="538"/>
                  </a:cubicBezTo>
                  <a:cubicBezTo>
                    <a:pt x="64" y="538"/>
                    <a:pt x="64" y="538"/>
                    <a:pt x="64" y="538"/>
                  </a:cubicBezTo>
                  <a:cubicBezTo>
                    <a:pt x="63" y="538"/>
                    <a:pt x="62" y="538"/>
                    <a:pt x="61" y="538"/>
                  </a:cubicBezTo>
                  <a:cubicBezTo>
                    <a:pt x="56" y="536"/>
                    <a:pt x="54" y="531"/>
                    <a:pt x="56" y="527"/>
                  </a:cubicBezTo>
                  <a:cubicBezTo>
                    <a:pt x="58" y="522"/>
                    <a:pt x="63" y="520"/>
                    <a:pt x="67" y="522"/>
                  </a:cubicBezTo>
                  <a:cubicBezTo>
                    <a:pt x="71" y="524"/>
                    <a:pt x="73" y="528"/>
                    <a:pt x="72" y="533"/>
                  </a:cubicBezTo>
                  <a:cubicBezTo>
                    <a:pt x="72" y="533"/>
                    <a:pt x="72" y="533"/>
                    <a:pt x="72" y="533"/>
                  </a:cubicBezTo>
                  <a:cubicBezTo>
                    <a:pt x="70" y="536"/>
                    <a:pt x="67" y="538"/>
                    <a:pt x="64" y="538"/>
                  </a:cubicBezTo>
                  <a:close/>
                  <a:moveTo>
                    <a:pt x="74" y="512"/>
                  </a:moveTo>
                  <a:cubicBezTo>
                    <a:pt x="73" y="512"/>
                    <a:pt x="72" y="512"/>
                    <a:pt x="71" y="511"/>
                  </a:cubicBezTo>
                  <a:cubicBezTo>
                    <a:pt x="69" y="510"/>
                    <a:pt x="67" y="509"/>
                    <a:pt x="67" y="507"/>
                  </a:cubicBezTo>
                  <a:cubicBezTo>
                    <a:pt x="66" y="505"/>
                    <a:pt x="66" y="502"/>
                    <a:pt x="67" y="500"/>
                  </a:cubicBezTo>
                  <a:cubicBezTo>
                    <a:pt x="76" y="479"/>
                    <a:pt x="86" y="458"/>
                    <a:pt x="96" y="438"/>
                  </a:cubicBezTo>
                  <a:cubicBezTo>
                    <a:pt x="101" y="430"/>
                    <a:pt x="105" y="421"/>
                    <a:pt x="110" y="413"/>
                  </a:cubicBezTo>
                  <a:cubicBezTo>
                    <a:pt x="129" y="380"/>
                    <a:pt x="150" y="349"/>
                    <a:pt x="174" y="318"/>
                  </a:cubicBezTo>
                  <a:cubicBezTo>
                    <a:pt x="176" y="315"/>
                    <a:pt x="182" y="314"/>
                    <a:pt x="185" y="317"/>
                  </a:cubicBezTo>
                  <a:cubicBezTo>
                    <a:pt x="189" y="320"/>
                    <a:pt x="190" y="325"/>
                    <a:pt x="187" y="329"/>
                  </a:cubicBezTo>
                  <a:cubicBezTo>
                    <a:pt x="164" y="358"/>
                    <a:pt x="143" y="390"/>
                    <a:pt x="125" y="422"/>
                  </a:cubicBezTo>
                  <a:cubicBezTo>
                    <a:pt x="120" y="430"/>
                    <a:pt x="116" y="438"/>
                    <a:pt x="111" y="446"/>
                  </a:cubicBezTo>
                  <a:cubicBezTo>
                    <a:pt x="101" y="466"/>
                    <a:pt x="91" y="486"/>
                    <a:pt x="82" y="507"/>
                  </a:cubicBezTo>
                  <a:cubicBezTo>
                    <a:pt x="81" y="510"/>
                    <a:pt x="78" y="512"/>
                    <a:pt x="74" y="512"/>
                  </a:cubicBezTo>
                  <a:close/>
                  <a:moveTo>
                    <a:pt x="1542" y="451"/>
                  </a:moveTo>
                  <a:cubicBezTo>
                    <a:pt x="1539" y="451"/>
                    <a:pt x="1536" y="450"/>
                    <a:pt x="1535" y="447"/>
                  </a:cubicBezTo>
                  <a:cubicBezTo>
                    <a:pt x="1533" y="443"/>
                    <a:pt x="1534" y="438"/>
                    <a:pt x="1538" y="436"/>
                  </a:cubicBezTo>
                  <a:cubicBezTo>
                    <a:pt x="1542" y="433"/>
                    <a:pt x="1548" y="435"/>
                    <a:pt x="1550" y="439"/>
                  </a:cubicBezTo>
                  <a:cubicBezTo>
                    <a:pt x="1551" y="441"/>
                    <a:pt x="1551" y="443"/>
                    <a:pt x="1550" y="446"/>
                  </a:cubicBezTo>
                  <a:cubicBezTo>
                    <a:pt x="1550" y="448"/>
                    <a:pt x="1548" y="449"/>
                    <a:pt x="1546" y="451"/>
                  </a:cubicBezTo>
                  <a:cubicBezTo>
                    <a:pt x="1545" y="451"/>
                    <a:pt x="1544" y="451"/>
                    <a:pt x="1542" y="451"/>
                  </a:cubicBezTo>
                  <a:close/>
                  <a:moveTo>
                    <a:pt x="1529" y="427"/>
                  </a:moveTo>
                  <a:cubicBezTo>
                    <a:pt x="1526" y="427"/>
                    <a:pt x="1523" y="425"/>
                    <a:pt x="1521" y="422"/>
                  </a:cubicBezTo>
                  <a:cubicBezTo>
                    <a:pt x="1503" y="390"/>
                    <a:pt x="1482" y="359"/>
                    <a:pt x="1459" y="329"/>
                  </a:cubicBezTo>
                  <a:cubicBezTo>
                    <a:pt x="1449" y="317"/>
                    <a:pt x="1439" y="304"/>
                    <a:pt x="1428" y="292"/>
                  </a:cubicBezTo>
                  <a:cubicBezTo>
                    <a:pt x="1418" y="280"/>
                    <a:pt x="1407" y="269"/>
                    <a:pt x="1397" y="258"/>
                  </a:cubicBezTo>
                  <a:cubicBezTo>
                    <a:pt x="1393" y="255"/>
                    <a:pt x="1393" y="249"/>
                    <a:pt x="1397" y="246"/>
                  </a:cubicBezTo>
                  <a:cubicBezTo>
                    <a:pt x="1400" y="243"/>
                    <a:pt x="1405" y="243"/>
                    <a:pt x="1409" y="246"/>
                  </a:cubicBezTo>
                  <a:cubicBezTo>
                    <a:pt x="1420" y="257"/>
                    <a:pt x="1431" y="269"/>
                    <a:pt x="1441" y="281"/>
                  </a:cubicBezTo>
                  <a:cubicBezTo>
                    <a:pt x="1452" y="293"/>
                    <a:pt x="1462" y="306"/>
                    <a:pt x="1473" y="319"/>
                  </a:cubicBezTo>
                  <a:cubicBezTo>
                    <a:pt x="1496" y="349"/>
                    <a:pt x="1517" y="381"/>
                    <a:pt x="1536" y="414"/>
                  </a:cubicBezTo>
                  <a:cubicBezTo>
                    <a:pt x="1538" y="418"/>
                    <a:pt x="1537" y="423"/>
                    <a:pt x="1533" y="426"/>
                  </a:cubicBezTo>
                  <a:cubicBezTo>
                    <a:pt x="1532" y="426"/>
                    <a:pt x="1530" y="427"/>
                    <a:pt x="1529" y="427"/>
                  </a:cubicBezTo>
                  <a:close/>
                  <a:moveTo>
                    <a:pt x="198" y="310"/>
                  </a:moveTo>
                  <a:cubicBezTo>
                    <a:pt x="196" y="310"/>
                    <a:pt x="194" y="309"/>
                    <a:pt x="193" y="308"/>
                  </a:cubicBezTo>
                  <a:cubicBezTo>
                    <a:pt x="191" y="307"/>
                    <a:pt x="190" y="305"/>
                    <a:pt x="190" y="302"/>
                  </a:cubicBezTo>
                  <a:cubicBezTo>
                    <a:pt x="189" y="300"/>
                    <a:pt x="190" y="298"/>
                    <a:pt x="191" y="296"/>
                  </a:cubicBezTo>
                  <a:cubicBezTo>
                    <a:pt x="194" y="293"/>
                    <a:pt x="200" y="292"/>
                    <a:pt x="203" y="295"/>
                  </a:cubicBezTo>
                  <a:cubicBezTo>
                    <a:pt x="207" y="298"/>
                    <a:pt x="208" y="303"/>
                    <a:pt x="205" y="307"/>
                  </a:cubicBezTo>
                  <a:cubicBezTo>
                    <a:pt x="204" y="307"/>
                    <a:pt x="204" y="307"/>
                    <a:pt x="204" y="307"/>
                  </a:cubicBezTo>
                  <a:cubicBezTo>
                    <a:pt x="203" y="309"/>
                    <a:pt x="200" y="310"/>
                    <a:pt x="198" y="310"/>
                  </a:cubicBezTo>
                  <a:close/>
                  <a:moveTo>
                    <a:pt x="216" y="289"/>
                  </a:moveTo>
                  <a:cubicBezTo>
                    <a:pt x="214" y="289"/>
                    <a:pt x="212" y="288"/>
                    <a:pt x="211" y="287"/>
                  </a:cubicBezTo>
                  <a:cubicBezTo>
                    <a:pt x="209" y="285"/>
                    <a:pt x="208" y="283"/>
                    <a:pt x="208" y="281"/>
                  </a:cubicBezTo>
                  <a:cubicBezTo>
                    <a:pt x="208" y="278"/>
                    <a:pt x="209" y="276"/>
                    <a:pt x="210" y="275"/>
                  </a:cubicBezTo>
                  <a:cubicBezTo>
                    <a:pt x="232" y="250"/>
                    <a:pt x="255" y="227"/>
                    <a:pt x="279" y="206"/>
                  </a:cubicBezTo>
                  <a:cubicBezTo>
                    <a:pt x="284" y="201"/>
                    <a:pt x="290" y="197"/>
                    <a:pt x="295" y="192"/>
                  </a:cubicBezTo>
                  <a:cubicBezTo>
                    <a:pt x="319" y="172"/>
                    <a:pt x="344" y="154"/>
                    <a:pt x="370" y="137"/>
                  </a:cubicBezTo>
                  <a:cubicBezTo>
                    <a:pt x="370" y="137"/>
                    <a:pt x="370" y="137"/>
                    <a:pt x="370" y="137"/>
                  </a:cubicBezTo>
                  <a:cubicBezTo>
                    <a:pt x="374" y="134"/>
                    <a:pt x="379" y="135"/>
                    <a:pt x="381" y="139"/>
                  </a:cubicBezTo>
                  <a:cubicBezTo>
                    <a:pt x="383" y="141"/>
                    <a:pt x="383" y="143"/>
                    <a:pt x="383" y="145"/>
                  </a:cubicBezTo>
                  <a:cubicBezTo>
                    <a:pt x="382" y="148"/>
                    <a:pt x="381" y="150"/>
                    <a:pt x="379" y="151"/>
                  </a:cubicBezTo>
                  <a:cubicBezTo>
                    <a:pt x="354" y="168"/>
                    <a:pt x="329" y="186"/>
                    <a:pt x="306" y="205"/>
                  </a:cubicBezTo>
                  <a:cubicBezTo>
                    <a:pt x="301" y="210"/>
                    <a:pt x="295" y="214"/>
                    <a:pt x="290" y="219"/>
                  </a:cubicBezTo>
                  <a:cubicBezTo>
                    <a:pt x="267" y="240"/>
                    <a:pt x="244" y="262"/>
                    <a:pt x="223" y="286"/>
                  </a:cubicBezTo>
                  <a:cubicBezTo>
                    <a:pt x="221" y="288"/>
                    <a:pt x="219" y="289"/>
                    <a:pt x="216" y="289"/>
                  </a:cubicBezTo>
                  <a:close/>
                  <a:moveTo>
                    <a:pt x="1382" y="241"/>
                  </a:moveTo>
                  <a:cubicBezTo>
                    <a:pt x="1380" y="241"/>
                    <a:pt x="1378" y="240"/>
                    <a:pt x="1377" y="238"/>
                  </a:cubicBezTo>
                  <a:cubicBezTo>
                    <a:pt x="1375" y="237"/>
                    <a:pt x="1374" y="235"/>
                    <a:pt x="1374" y="232"/>
                  </a:cubicBezTo>
                  <a:cubicBezTo>
                    <a:pt x="1374" y="230"/>
                    <a:pt x="1375" y="228"/>
                    <a:pt x="1376" y="226"/>
                  </a:cubicBezTo>
                  <a:cubicBezTo>
                    <a:pt x="1379" y="223"/>
                    <a:pt x="1385" y="223"/>
                    <a:pt x="1388" y="226"/>
                  </a:cubicBezTo>
                  <a:cubicBezTo>
                    <a:pt x="1390" y="228"/>
                    <a:pt x="1391" y="230"/>
                    <a:pt x="1391" y="232"/>
                  </a:cubicBezTo>
                  <a:cubicBezTo>
                    <a:pt x="1391" y="234"/>
                    <a:pt x="1390" y="236"/>
                    <a:pt x="1389" y="238"/>
                  </a:cubicBezTo>
                  <a:cubicBezTo>
                    <a:pt x="1387" y="240"/>
                    <a:pt x="1385" y="241"/>
                    <a:pt x="1382" y="241"/>
                  </a:cubicBezTo>
                  <a:close/>
                  <a:moveTo>
                    <a:pt x="1361" y="222"/>
                  </a:moveTo>
                  <a:cubicBezTo>
                    <a:pt x="1359" y="222"/>
                    <a:pt x="1357" y="221"/>
                    <a:pt x="1356" y="219"/>
                  </a:cubicBezTo>
                  <a:cubicBezTo>
                    <a:pt x="1328" y="195"/>
                    <a:pt x="1298" y="172"/>
                    <a:pt x="1267" y="151"/>
                  </a:cubicBezTo>
                  <a:cubicBezTo>
                    <a:pt x="1241" y="134"/>
                    <a:pt x="1213" y="118"/>
                    <a:pt x="1185" y="104"/>
                  </a:cubicBezTo>
                  <a:cubicBezTo>
                    <a:pt x="1183" y="103"/>
                    <a:pt x="1181" y="101"/>
                    <a:pt x="1180" y="99"/>
                  </a:cubicBezTo>
                  <a:cubicBezTo>
                    <a:pt x="1180" y="97"/>
                    <a:pt x="1180" y="94"/>
                    <a:pt x="1181" y="92"/>
                  </a:cubicBezTo>
                  <a:cubicBezTo>
                    <a:pt x="1183" y="88"/>
                    <a:pt x="1188" y="87"/>
                    <a:pt x="1192" y="89"/>
                  </a:cubicBezTo>
                  <a:cubicBezTo>
                    <a:pt x="1221" y="103"/>
                    <a:pt x="1249" y="119"/>
                    <a:pt x="1276" y="137"/>
                  </a:cubicBezTo>
                  <a:cubicBezTo>
                    <a:pt x="1308" y="158"/>
                    <a:pt x="1339" y="182"/>
                    <a:pt x="1367" y="207"/>
                  </a:cubicBezTo>
                  <a:cubicBezTo>
                    <a:pt x="1367" y="207"/>
                    <a:pt x="1367" y="207"/>
                    <a:pt x="1367" y="207"/>
                  </a:cubicBezTo>
                  <a:cubicBezTo>
                    <a:pt x="1371" y="210"/>
                    <a:pt x="1371" y="215"/>
                    <a:pt x="1368" y="219"/>
                  </a:cubicBezTo>
                  <a:cubicBezTo>
                    <a:pt x="1366" y="221"/>
                    <a:pt x="1364" y="222"/>
                    <a:pt x="1361" y="222"/>
                  </a:cubicBezTo>
                  <a:close/>
                  <a:moveTo>
                    <a:pt x="398" y="137"/>
                  </a:moveTo>
                  <a:cubicBezTo>
                    <a:pt x="395" y="137"/>
                    <a:pt x="393" y="136"/>
                    <a:pt x="391" y="133"/>
                  </a:cubicBezTo>
                  <a:cubicBezTo>
                    <a:pt x="390" y="131"/>
                    <a:pt x="390" y="129"/>
                    <a:pt x="390" y="127"/>
                  </a:cubicBezTo>
                  <a:cubicBezTo>
                    <a:pt x="391" y="124"/>
                    <a:pt x="392" y="123"/>
                    <a:pt x="394" y="121"/>
                  </a:cubicBezTo>
                  <a:cubicBezTo>
                    <a:pt x="398" y="119"/>
                    <a:pt x="403" y="120"/>
                    <a:pt x="406" y="124"/>
                  </a:cubicBezTo>
                  <a:cubicBezTo>
                    <a:pt x="408" y="128"/>
                    <a:pt x="407" y="133"/>
                    <a:pt x="403" y="136"/>
                  </a:cubicBezTo>
                  <a:cubicBezTo>
                    <a:pt x="401" y="137"/>
                    <a:pt x="400" y="137"/>
                    <a:pt x="398" y="137"/>
                  </a:cubicBezTo>
                  <a:close/>
                  <a:moveTo>
                    <a:pt x="423" y="123"/>
                  </a:moveTo>
                  <a:cubicBezTo>
                    <a:pt x="423" y="123"/>
                    <a:pt x="423" y="123"/>
                    <a:pt x="423" y="123"/>
                  </a:cubicBezTo>
                  <a:cubicBezTo>
                    <a:pt x="420" y="123"/>
                    <a:pt x="417" y="121"/>
                    <a:pt x="415" y="118"/>
                  </a:cubicBezTo>
                  <a:cubicBezTo>
                    <a:pt x="413" y="114"/>
                    <a:pt x="414" y="109"/>
                    <a:pt x="419" y="107"/>
                  </a:cubicBezTo>
                  <a:cubicBezTo>
                    <a:pt x="447" y="91"/>
                    <a:pt x="476" y="77"/>
                    <a:pt x="506" y="64"/>
                  </a:cubicBezTo>
                  <a:cubicBezTo>
                    <a:pt x="528" y="55"/>
                    <a:pt x="550" y="47"/>
                    <a:pt x="572" y="40"/>
                  </a:cubicBezTo>
                  <a:cubicBezTo>
                    <a:pt x="586" y="36"/>
                    <a:pt x="600" y="32"/>
                    <a:pt x="614" y="28"/>
                  </a:cubicBezTo>
                  <a:cubicBezTo>
                    <a:pt x="619" y="27"/>
                    <a:pt x="623" y="29"/>
                    <a:pt x="624" y="34"/>
                  </a:cubicBezTo>
                  <a:cubicBezTo>
                    <a:pt x="625" y="36"/>
                    <a:pt x="625" y="38"/>
                    <a:pt x="624" y="40"/>
                  </a:cubicBezTo>
                  <a:cubicBezTo>
                    <a:pt x="622" y="42"/>
                    <a:pt x="621" y="44"/>
                    <a:pt x="618" y="44"/>
                  </a:cubicBezTo>
                  <a:cubicBezTo>
                    <a:pt x="605" y="48"/>
                    <a:pt x="591" y="52"/>
                    <a:pt x="577" y="56"/>
                  </a:cubicBezTo>
                  <a:cubicBezTo>
                    <a:pt x="555" y="63"/>
                    <a:pt x="534" y="71"/>
                    <a:pt x="512" y="80"/>
                  </a:cubicBezTo>
                  <a:cubicBezTo>
                    <a:pt x="483" y="92"/>
                    <a:pt x="454" y="106"/>
                    <a:pt x="427" y="122"/>
                  </a:cubicBezTo>
                  <a:cubicBezTo>
                    <a:pt x="426" y="122"/>
                    <a:pt x="424" y="123"/>
                    <a:pt x="423" y="123"/>
                  </a:cubicBezTo>
                  <a:close/>
                  <a:moveTo>
                    <a:pt x="1163" y="92"/>
                  </a:moveTo>
                  <a:cubicBezTo>
                    <a:pt x="1162" y="92"/>
                    <a:pt x="1161" y="92"/>
                    <a:pt x="1160" y="92"/>
                  </a:cubicBezTo>
                  <a:cubicBezTo>
                    <a:pt x="1157" y="91"/>
                    <a:pt x="1156" y="89"/>
                    <a:pt x="1155" y="87"/>
                  </a:cubicBezTo>
                  <a:cubicBezTo>
                    <a:pt x="1154" y="85"/>
                    <a:pt x="1154" y="82"/>
                    <a:pt x="1155" y="80"/>
                  </a:cubicBezTo>
                  <a:cubicBezTo>
                    <a:pt x="1157" y="76"/>
                    <a:pt x="1162" y="74"/>
                    <a:pt x="1167" y="76"/>
                  </a:cubicBezTo>
                  <a:cubicBezTo>
                    <a:pt x="1171" y="78"/>
                    <a:pt x="1173" y="83"/>
                    <a:pt x="1171" y="87"/>
                  </a:cubicBezTo>
                  <a:cubicBezTo>
                    <a:pt x="1169" y="90"/>
                    <a:pt x="1166" y="92"/>
                    <a:pt x="1163" y="92"/>
                  </a:cubicBezTo>
                  <a:close/>
                  <a:moveTo>
                    <a:pt x="1137" y="81"/>
                  </a:moveTo>
                  <a:cubicBezTo>
                    <a:pt x="1136" y="81"/>
                    <a:pt x="1135" y="81"/>
                    <a:pt x="1134" y="80"/>
                  </a:cubicBezTo>
                  <a:cubicBezTo>
                    <a:pt x="1100" y="66"/>
                    <a:pt x="1064" y="54"/>
                    <a:pt x="1028" y="44"/>
                  </a:cubicBezTo>
                  <a:cubicBezTo>
                    <a:pt x="1028" y="44"/>
                    <a:pt x="1028" y="44"/>
                    <a:pt x="1028" y="44"/>
                  </a:cubicBezTo>
                  <a:cubicBezTo>
                    <a:pt x="997" y="36"/>
                    <a:pt x="966" y="30"/>
                    <a:pt x="935" y="25"/>
                  </a:cubicBezTo>
                  <a:cubicBezTo>
                    <a:pt x="933" y="25"/>
                    <a:pt x="931" y="24"/>
                    <a:pt x="929" y="22"/>
                  </a:cubicBezTo>
                  <a:cubicBezTo>
                    <a:pt x="928" y="20"/>
                    <a:pt x="927" y="18"/>
                    <a:pt x="928" y="16"/>
                  </a:cubicBezTo>
                  <a:cubicBezTo>
                    <a:pt x="928" y="11"/>
                    <a:pt x="933" y="8"/>
                    <a:pt x="937" y="9"/>
                  </a:cubicBezTo>
                  <a:cubicBezTo>
                    <a:pt x="969" y="13"/>
                    <a:pt x="1001" y="20"/>
                    <a:pt x="1032" y="28"/>
                  </a:cubicBezTo>
                  <a:cubicBezTo>
                    <a:pt x="1069" y="38"/>
                    <a:pt x="1105" y="50"/>
                    <a:pt x="1140" y="65"/>
                  </a:cubicBezTo>
                  <a:cubicBezTo>
                    <a:pt x="1145" y="66"/>
                    <a:pt x="1147" y="71"/>
                    <a:pt x="1145" y="76"/>
                  </a:cubicBezTo>
                  <a:cubicBezTo>
                    <a:pt x="1144" y="79"/>
                    <a:pt x="1141" y="81"/>
                    <a:pt x="1137" y="81"/>
                  </a:cubicBezTo>
                  <a:close/>
                  <a:moveTo>
                    <a:pt x="644" y="38"/>
                  </a:moveTo>
                  <a:cubicBezTo>
                    <a:pt x="640" y="38"/>
                    <a:pt x="636" y="35"/>
                    <a:pt x="635" y="31"/>
                  </a:cubicBezTo>
                  <a:cubicBezTo>
                    <a:pt x="634" y="27"/>
                    <a:pt x="637" y="22"/>
                    <a:pt x="642" y="21"/>
                  </a:cubicBezTo>
                  <a:cubicBezTo>
                    <a:pt x="646" y="20"/>
                    <a:pt x="651" y="23"/>
                    <a:pt x="652" y="27"/>
                  </a:cubicBezTo>
                  <a:cubicBezTo>
                    <a:pt x="653" y="32"/>
                    <a:pt x="650" y="37"/>
                    <a:pt x="646" y="38"/>
                  </a:cubicBezTo>
                  <a:cubicBezTo>
                    <a:pt x="645" y="38"/>
                    <a:pt x="644" y="38"/>
                    <a:pt x="644" y="38"/>
                  </a:cubicBezTo>
                  <a:close/>
                  <a:moveTo>
                    <a:pt x="671" y="32"/>
                  </a:moveTo>
                  <a:cubicBezTo>
                    <a:pt x="667" y="32"/>
                    <a:pt x="664" y="29"/>
                    <a:pt x="663" y="25"/>
                  </a:cubicBezTo>
                  <a:cubicBezTo>
                    <a:pt x="663" y="23"/>
                    <a:pt x="663" y="21"/>
                    <a:pt x="664" y="19"/>
                  </a:cubicBezTo>
                  <a:cubicBezTo>
                    <a:pt x="666" y="17"/>
                    <a:pt x="668" y="16"/>
                    <a:pt x="670" y="15"/>
                  </a:cubicBezTo>
                  <a:cubicBezTo>
                    <a:pt x="702" y="9"/>
                    <a:pt x="734" y="5"/>
                    <a:pt x="766" y="3"/>
                  </a:cubicBezTo>
                  <a:cubicBezTo>
                    <a:pt x="766" y="3"/>
                    <a:pt x="766" y="3"/>
                    <a:pt x="766" y="3"/>
                  </a:cubicBezTo>
                  <a:cubicBezTo>
                    <a:pt x="804" y="0"/>
                    <a:pt x="843" y="0"/>
                    <a:pt x="880" y="3"/>
                  </a:cubicBezTo>
                  <a:cubicBezTo>
                    <a:pt x="885" y="3"/>
                    <a:pt x="888" y="7"/>
                    <a:pt x="888" y="12"/>
                  </a:cubicBezTo>
                  <a:cubicBezTo>
                    <a:pt x="888" y="16"/>
                    <a:pt x="884" y="20"/>
                    <a:pt x="879" y="20"/>
                  </a:cubicBezTo>
                  <a:cubicBezTo>
                    <a:pt x="842" y="17"/>
                    <a:pt x="804" y="17"/>
                    <a:pt x="767" y="20"/>
                  </a:cubicBezTo>
                  <a:cubicBezTo>
                    <a:pt x="767" y="20"/>
                    <a:pt x="767" y="20"/>
                    <a:pt x="767" y="20"/>
                  </a:cubicBezTo>
                  <a:cubicBezTo>
                    <a:pt x="736" y="22"/>
                    <a:pt x="704" y="26"/>
                    <a:pt x="673" y="32"/>
                  </a:cubicBezTo>
                  <a:cubicBezTo>
                    <a:pt x="672" y="32"/>
                    <a:pt x="672" y="32"/>
                    <a:pt x="671" y="32"/>
                  </a:cubicBezTo>
                  <a:close/>
                  <a:moveTo>
                    <a:pt x="908" y="22"/>
                  </a:moveTo>
                  <a:cubicBezTo>
                    <a:pt x="908" y="22"/>
                    <a:pt x="907" y="22"/>
                    <a:pt x="907" y="22"/>
                  </a:cubicBezTo>
                  <a:cubicBezTo>
                    <a:pt x="905" y="22"/>
                    <a:pt x="903" y="21"/>
                    <a:pt x="901" y="19"/>
                  </a:cubicBezTo>
                  <a:cubicBezTo>
                    <a:pt x="900" y="17"/>
                    <a:pt x="899" y="15"/>
                    <a:pt x="899" y="13"/>
                  </a:cubicBezTo>
                  <a:cubicBezTo>
                    <a:pt x="900" y="8"/>
                    <a:pt x="904" y="5"/>
                    <a:pt x="909" y="5"/>
                  </a:cubicBezTo>
                  <a:cubicBezTo>
                    <a:pt x="913" y="6"/>
                    <a:pt x="917" y="10"/>
                    <a:pt x="916" y="14"/>
                  </a:cubicBezTo>
                  <a:cubicBezTo>
                    <a:pt x="916" y="19"/>
                    <a:pt x="912" y="22"/>
                    <a:pt x="908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40C1A2B2-B749-466A-8C15-3FC7E73F65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4972" y="2358869"/>
              <a:ext cx="2740243" cy="2743899"/>
            </a:xfrm>
            <a:custGeom>
              <a:avLst/>
              <a:gdLst>
                <a:gd name="T0" fmla="*/ 733 w 1499"/>
                <a:gd name="T1" fmla="*/ 1483 h 1500"/>
                <a:gd name="T2" fmla="*/ 638 w 1499"/>
                <a:gd name="T3" fmla="*/ 1492 h 1500"/>
                <a:gd name="T4" fmla="*/ 639 w 1499"/>
                <a:gd name="T5" fmla="*/ 1475 h 1500"/>
                <a:gd name="T6" fmla="*/ 592 w 1499"/>
                <a:gd name="T7" fmla="*/ 1483 h 1500"/>
                <a:gd name="T8" fmla="*/ 601 w 1499"/>
                <a:gd name="T9" fmla="*/ 1470 h 1500"/>
                <a:gd name="T10" fmla="*/ 949 w 1499"/>
                <a:gd name="T11" fmla="*/ 1456 h 1500"/>
                <a:gd name="T12" fmla="*/ 952 w 1499"/>
                <a:gd name="T13" fmla="*/ 1472 h 1500"/>
                <a:gd name="T14" fmla="*/ 300 w 1499"/>
                <a:gd name="T15" fmla="*/ 1340 h 1500"/>
                <a:gd name="T16" fmla="*/ 1037 w 1499"/>
                <a:gd name="T17" fmla="*/ 1442 h 1500"/>
                <a:gd name="T18" fmla="*/ 1078 w 1499"/>
                <a:gd name="T19" fmla="*/ 1423 h 1500"/>
                <a:gd name="T20" fmla="*/ 1271 w 1499"/>
                <a:gd name="T21" fmla="*/ 1286 h 1500"/>
                <a:gd name="T22" fmla="*/ 272 w 1499"/>
                <a:gd name="T23" fmla="*/ 1325 h 1500"/>
                <a:gd name="T24" fmla="*/ 272 w 1499"/>
                <a:gd name="T25" fmla="*/ 1325 h 1500"/>
                <a:gd name="T26" fmla="*/ 201 w 1499"/>
                <a:gd name="T27" fmla="*/ 1248 h 1500"/>
                <a:gd name="T28" fmla="*/ 238 w 1499"/>
                <a:gd name="T29" fmla="*/ 1295 h 1500"/>
                <a:gd name="T30" fmla="*/ 1330 w 1499"/>
                <a:gd name="T31" fmla="*/ 1212 h 1500"/>
                <a:gd name="T32" fmla="*/ 170 w 1499"/>
                <a:gd name="T33" fmla="*/ 1226 h 1500"/>
                <a:gd name="T34" fmla="*/ 71 w 1499"/>
                <a:gd name="T35" fmla="*/ 1027 h 1500"/>
                <a:gd name="T36" fmla="*/ 1345 w 1499"/>
                <a:gd name="T37" fmla="*/ 1178 h 1500"/>
                <a:gd name="T38" fmla="*/ 1377 w 1499"/>
                <a:gd name="T39" fmla="*/ 1154 h 1500"/>
                <a:gd name="T40" fmla="*/ 1475 w 1499"/>
                <a:gd name="T41" fmla="*/ 941 h 1500"/>
                <a:gd name="T42" fmla="*/ 38 w 1499"/>
                <a:gd name="T43" fmla="*/ 980 h 1500"/>
                <a:gd name="T44" fmla="*/ 46 w 1499"/>
                <a:gd name="T45" fmla="*/ 993 h 1500"/>
                <a:gd name="T46" fmla="*/ 31 w 1499"/>
                <a:gd name="T47" fmla="*/ 895 h 1500"/>
                <a:gd name="T48" fmla="*/ 1470 w 1499"/>
                <a:gd name="T49" fmla="*/ 900 h 1500"/>
                <a:gd name="T50" fmla="*/ 1486 w 1499"/>
                <a:gd name="T51" fmla="*/ 897 h 1500"/>
                <a:gd name="T52" fmla="*/ 10 w 1499"/>
                <a:gd name="T53" fmla="*/ 625 h 1500"/>
                <a:gd name="T54" fmla="*/ 15 w 1499"/>
                <a:gd name="T55" fmla="*/ 861 h 1500"/>
                <a:gd name="T56" fmla="*/ 1498 w 1499"/>
                <a:gd name="T57" fmla="*/ 806 h 1500"/>
                <a:gd name="T58" fmla="*/ 1486 w 1499"/>
                <a:gd name="T59" fmla="*/ 663 h 1500"/>
                <a:gd name="T60" fmla="*/ 1473 w 1499"/>
                <a:gd name="T61" fmla="*/ 628 h 1500"/>
                <a:gd name="T62" fmla="*/ 1481 w 1499"/>
                <a:gd name="T63" fmla="*/ 635 h 1500"/>
                <a:gd name="T64" fmla="*/ 29 w 1499"/>
                <a:gd name="T65" fmla="*/ 574 h 1500"/>
                <a:gd name="T66" fmla="*/ 1381 w 1499"/>
                <a:gd name="T67" fmla="*/ 377 h 1500"/>
                <a:gd name="T68" fmla="*/ 1474 w 1499"/>
                <a:gd name="T69" fmla="*/ 590 h 1500"/>
                <a:gd name="T70" fmla="*/ 45 w 1499"/>
                <a:gd name="T71" fmla="*/ 493 h 1500"/>
                <a:gd name="T72" fmla="*/ 66 w 1499"/>
                <a:gd name="T73" fmla="*/ 461 h 1500"/>
                <a:gd name="T74" fmla="*/ 197 w 1499"/>
                <a:gd name="T75" fmla="*/ 269 h 1500"/>
                <a:gd name="T76" fmla="*/ 1331 w 1499"/>
                <a:gd name="T77" fmla="*/ 303 h 1500"/>
                <a:gd name="T78" fmla="*/ 1369 w 1499"/>
                <a:gd name="T79" fmla="*/ 341 h 1500"/>
                <a:gd name="T80" fmla="*/ 1315 w 1499"/>
                <a:gd name="T81" fmla="*/ 257 h 1500"/>
                <a:gd name="T82" fmla="*/ 215 w 1499"/>
                <a:gd name="T83" fmla="*/ 224 h 1500"/>
                <a:gd name="T84" fmla="*/ 1250 w 1499"/>
                <a:gd name="T85" fmla="*/ 214 h 1500"/>
                <a:gd name="T86" fmla="*/ 1284 w 1499"/>
                <a:gd name="T87" fmla="*/ 224 h 1500"/>
                <a:gd name="T88" fmla="*/ 248 w 1499"/>
                <a:gd name="T89" fmla="*/ 192 h 1500"/>
                <a:gd name="T90" fmla="*/ 325 w 1499"/>
                <a:gd name="T91" fmla="*/ 151 h 1500"/>
                <a:gd name="T92" fmla="*/ 524 w 1499"/>
                <a:gd name="T93" fmla="*/ 34 h 1500"/>
                <a:gd name="T94" fmla="*/ 325 w 1499"/>
                <a:gd name="T95" fmla="*/ 151 h 1500"/>
                <a:gd name="T96" fmla="*/ 1060 w 1499"/>
                <a:gd name="T97" fmla="*/ 67 h 1500"/>
                <a:gd name="T98" fmla="*/ 964 w 1499"/>
                <a:gd name="T99" fmla="*/ 40 h 1500"/>
                <a:gd name="T100" fmla="*/ 562 w 1499"/>
                <a:gd name="T101" fmla="*/ 32 h 1500"/>
                <a:gd name="T102" fmla="*/ 572 w 1499"/>
                <a:gd name="T103" fmla="*/ 39 h 1500"/>
                <a:gd name="T104" fmla="*/ 705 w 1499"/>
                <a:gd name="T105" fmla="*/ 18 h 1500"/>
                <a:gd name="T106" fmla="*/ 936 w 1499"/>
                <a:gd name="T107" fmla="*/ 26 h 1500"/>
                <a:gd name="T108" fmla="*/ 658 w 1499"/>
                <a:gd name="T109" fmla="*/ 6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99" h="1500">
                  <a:moveTo>
                    <a:pt x="750" y="1500"/>
                  </a:moveTo>
                  <a:cubicBezTo>
                    <a:pt x="744" y="1500"/>
                    <a:pt x="738" y="1500"/>
                    <a:pt x="733" y="1500"/>
                  </a:cubicBezTo>
                  <a:cubicBezTo>
                    <a:pt x="716" y="1499"/>
                    <a:pt x="699" y="1498"/>
                    <a:pt x="682" y="1497"/>
                  </a:cubicBezTo>
                  <a:cubicBezTo>
                    <a:pt x="677" y="1497"/>
                    <a:pt x="674" y="1492"/>
                    <a:pt x="674" y="1488"/>
                  </a:cubicBezTo>
                  <a:cubicBezTo>
                    <a:pt x="675" y="1483"/>
                    <a:pt x="679" y="1480"/>
                    <a:pt x="684" y="1480"/>
                  </a:cubicBezTo>
                  <a:cubicBezTo>
                    <a:pt x="700" y="1482"/>
                    <a:pt x="717" y="1482"/>
                    <a:pt x="733" y="1483"/>
                  </a:cubicBezTo>
                  <a:cubicBezTo>
                    <a:pt x="739" y="1483"/>
                    <a:pt x="744" y="1483"/>
                    <a:pt x="750" y="1483"/>
                  </a:cubicBezTo>
                  <a:cubicBezTo>
                    <a:pt x="803" y="1483"/>
                    <a:pt x="855" y="1477"/>
                    <a:pt x="906" y="1466"/>
                  </a:cubicBezTo>
                  <a:cubicBezTo>
                    <a:pt x="911" y="1465"/>
                    <a:pt x="915" y="1468"/>
                    <a:pt x="916" y="1473"/>
                  </a:cubicBezTo>
                  <a:cubicBezTo>
                    <a:pt x="917" y="1477"/>
                    <a:pt x="914" y="1482"/>
                    <a:pt x="910" y="1483"/>
                  </a:cubicBezTo>
                  <a:cubicBezTo>
                    <a:pt x="857" y="1494"/>
                    <a:pt x="804" y="1500"/>
                    <a:pt x="750" y="1500"/>
                  </a:cubicBezTo>
                  <a:close/>
                  <a:moveTo>
                    <a:pt x="638" y="1492"/>
                  </a:moveTo>
                  <a:cubicBezTo>
                    <a:pt x="638" y="1492"/>
                    <a:pt x="637" y="1492"/>
                    <a:pt x="637" y="1492"/>
                  </a:cubicBezTo>
                  <a:cubicBezTo>
                    <a:pt x="637" y="1491"/>
                    <a:pt x="637" y="1491"/>
                    <a:pt x="637" y="1491"/>
                  </a:cubicBezTo>
                  <a:cubicBezTo>
                    <a:pt x="634" y="1491"/>
                    <a:pt x="632" y="1490"/>
                    <a:pt x="631" y="1488"/>
                  </a:cubicBezTo>
                  <a:cubicBezTo>
                    <a:pt x="630" y="1486"/>
                    <a:pt x="629" y="1484"/>
                    <a:pt x="630" y="1482"/>
                  </a:cubicBezTo>
                  <a:cubicBezTo>
                    <a:pt x="630" y="1477"/>
                    <a:pt x="634" y="1474"/>
                    <a:pt x="639" y="1475"/>
                  </a:cubicBezTo>
                  <a:cubicBezTo>
                    <a:pt x="639" y="1475"/>
                    <a:pt x="639" y="1475"/>
                    <a:pt x="639" y="1475"/>
                  </a:cubicBezTo>
                  <a:cubicBezTo>
                    <a:pt x="639" y="1475"/>
                    <a:pt x="639" y="1475"/>
                    <a:pt x="639" y="1475"/>
                  </a:cubicBezTo>
                  <a:cubicBezTo>
                    <a:pt x="641" y="1475"/>
                    <a:pt x="643" y="1476"/>
                    <a:pt x="645" y="1478"/>
                  </a:cubicBezTo>
                  <a:cubicBezTo>
                    <a:pt x="646" y="1480"/>
                    <a:pt x="647" y="1482"/>
                    <a:pt x="646" y="1484"/>
                  </a:cubicBezTo>
                  <a:cubicBezTo>
                    <a:pt x="646" y="1489"/>
                    <a:pt x="642" y="1492"/>
                    <a:pt x="638" y="1492"/>
                  </a:cubicBezTo>
                  <a:close/>
                  <a:moveTo>
                    <a:pt x="593" y="1484"/>
                  </a:moveTo>
                  <a:cubicBezTo>
                    <a:pt x="593" y="1484"/>
                    <a:pt x="592" y="1483"/>
                    <a:pt x="592" y="1483"/>
                  </a:cubicBezTo>
                  <a:cubicBezTo>
                    <a:pt x="577" y="1480"/>
                    <a:pt x="562" y="1476"/>
                    <a:pt x="547" y="1472"/>
                  </a:cubicBezTo>
                  <a:cubicBezTo>
                    <a:pt x="545" y="1472"/>
                    <a:pt x="543" y="1470"/>
                    <a:pt x="542" y="1468"/>
                  </a:cubicBezTo>
                  <a:cubicBezTo>
                    <a:pt x="541" y="1466"/>
                    <a:pt x="541" y="1464"/>
                    <a:pt x="541" y="1462"/>
                  </a:cubicBezTo>
                  <a:cubicBezTo>
                    <a:pt x="543" y="1458"/>
                    <a:pt x="547" y="1455"/>
                    <a:pt x="552" y="1456"/>
                  </a:cubicBezTo>
                  <a:cubicBezTo>
                    <a:pt x="566" y="1460"/>
                    <a:pt x="581" y="1464"/>
                    <a:pt x="595" y="1467"/>
                  </a:cubicBezTo>
                  <a:cubicBezTo>
                    <a:pt x="597" y="1467"/>
                    <a:pt x="599" y="1469"/>
                    <a:pt x="601" y="1470"/>
                  </a:cubicBezTo>
                  <a:cubicBezTo>
                    <a:pt x="602" y="1472"/>
                    <a:pt x="602" y="1475"/>
                    <a:pt x="602" y="1477"/>
                  </a:cubicBezTo>
                  <a:cubicBezTo>
                    <a:pt x="601" y="1481"/>
                    <a:pt x="597" y="1484"/>
                    <a:pt x="593" y="1484"/>
                  </a:cubicBezTo>
                  <a:close/>
                  <a:moveTo>
                    <a:pt x="952" y="1472"/>
                  </a:moveTo>
                  <a:cubicBezTo>
                    <a:pt x="948" y="1472"/>
                    <a:pt x="945" y="1470"/>
                    <a:pt x="944" y="1466"/>
                  </a:cubicBezTo>
                  <a:cubicBezTo>
                    <a:pt x="943" y="1464"/>
                    <a:pt x="943" y="1462"/>
                    <a:pt x="944" y="1460"/>
                  </a:cubicBezTo>
                  <a:cubicBezTo>
                    <a:pt x="946" y="1458"/>
                    <a:pt x="947" y="1456"/>
                    <a:pt x="949" y="1456"/>
                  </a:cubicBezTo>
                  <a:cubicBezTo>
                    <a:pt x="964" y="1452"/>
                    <a:pt x="978" y="1447"/>
                    <a:pt x="992" y="1442"/>
                  </a:cubicBezTo>
                  <a:cubicBezTo>
                    <a:pt x="996" y="1441"/>
                    <a:pt x="1001" y="1443"/>
                    <a:pt x="1003" y="1447"/>
                  </a:cubicBezTo>
                  <a:cubicBezTo>
                    <a:pt x="1005" y="1452"/>
                    <a:pt x="1002" y="1457"/>
                    <a:pt x="998" y="1458"/>
                  </a:cubicBezTo>
                  <a:cubicBezTo>
                    <a:pt x="983" y="1463"/>
                    <a:pt x="969" y="1468"/>
                    <a:pt x="954" y="1472"/>
                  </a:cubicBezTo>
                  <a:cubicBezTo>
                    <a:pt x="954" y="1472"/>
                    <a:pt x="954" y="1472"/>
                    <a:pt x="954" y="1472"/>
                  </a:cubicBezTo>
                  <a:cubicBezTo>
                    <a:pt x="953" y="1472"/>
                    <a:pt x="953" y="1472"/>
                    <a:pt x="952" y="1472"/>
                  </a:cubicBezTo>
                  <a:close/>
                  <a:moveTo>
                    <a:pt x="506" y="1459"/>
                  </a:moveTo>
                  <a:cubicBezTo>
                    <a:pt x="505" y="1459"/>
                    <a:pt x="504" y="1459"/>
                    <a:pt x="504" y="1459"/>
                  </a:cubicBezTo>
                  <a:cubicBezTo>
                    <a:pt x="486" y="1453"/>
                    <a:pt x="468" y="1446"/>
                    <a:pt x="451" y="1438"/>
                  </a:cubicBezTo>
                  <a:cubicBezTo>
                    <a:pt x="399" y="1415"/>
                    <a:pt x="348" y="1386"/>
                    <a:pt x="302" y="1352"/>
                  </a:cubicBezTo>
                  <a:cubicBezTo>
                    <a:pt x="302" y="1352"/>
                    <a:pt x="302" y="1352"/>
                    <a:pt x="302" y="1352"/>
                  </a:cubicBezTo>
                  <a:cubicBezTo>
                    <a:pt x="298" y="1349"/>
                    <a:pt x="298" y="1344"/>
                    <a:pt x="300" y="1340"/>
                  </a:cubicBezTo>
                  <a:cubicBezTo>
                    <a:pt x="303" y="1336"/>
                    <a:pt x="309" y="1336"/>
                    <a:pt x="312" y="1338"/>
                  </a:cubicBezTo>
                  <a:cubicBezTo>
                    <a:pt x="358" y="1372"/>
                    <a:pt x="406" y="1400"/>
                    <a:pt x="458" y="1423"/>
                  </a:cubicBezTo>
                  <a:cubicBezTo>
                    <a:pt x="475" y="1430"/>
                    <a:pt x="492" y="1437"/>
                    <a:pt x="509" y="1443"/>
                  </a:cubicBezTo>
                  <a:cubicBezTo>
                    <a:pt x="514" y="1444"/>
                    <a:pt x="516" y="1449"/>
                    <a:pt x="514" y="1453"/>
                  </a:cubicBezTo>
                  <a:cubicBezTo>
                    <a:pt x="513" y="1457"/>
                    <a:pt x="510" y="1459"/>
                    <a:pt x="506" y="1459"/>
                  </a:cubicBezTo>
                  <a:close/>
                  <a:moveTo>
                    <a:pt x="1037" y="1442"/>
                  </a:moveTo>
                  <a:cubicBezTo>
                    <a:pt x="1034" y="1442"/>
                    <a:pt x="1031" y="1440"/>
                    <a:pt x="1029" y="1437"/>
                  </a:cubicBezTo>
                  <a:cubicBezTo>
                    <a:pt x="1028" y="1433"/>
                    <a:pt x="1030" y="1428"/>
                    <a:pt x="1034" y="1426"/>
                  </a:cubicBezTo>
                  <a:cubicBezTo>
                    <a:pt x="1038" y="1424"/>
                    <a:pt x="1043" y="1426"/>
                    <a:pt x="1045" y="1431"/>
                  </a:cubicBezTo>
                  <a:cubicBezTo>
                    <a:pt x="1047" y="1435"/>
                    <a:pt x="1045" y="1440"/>
                    <a:pt x="1040" y="1442"/>
                  </a:cubicBezTo>
                  <a:cubicBezTo>
                    <a:pt x="1039" y="1442"/>
                    <a:pt x="1038" y="1442"/>
                    <a:pt x="1037" y="1442"/>
                  </a:cubicBezTo>
                  <a:close/>
                  <a:moveTo>
                    <a:pt x="1078" y="1423"/>
                  </a:moveTo>
                  <a:cubicBezTo>
                    <a:pt x="1075" y="1423"/>
                    <a:pt x="1072" y="1422"/>
                    <a:pt x="1071" y="1419"/>
                  </a:cubicBezTo>
                  <a:cubicBezTo>
                    <a:pt x="1069" y="1415"/>
                    <a:pt x="1070" y="1409"/>
                    <a:pt x="1075" y="1407"/>
                  </a:cubicBezTo>
                  <a:cubicBezTo>
                    <a:pt x="1139" y="1376"/>
                    <a:pt x="1198" y="1335"/>
                    <a:pt x="1250" y="1286"/>
                  </a:cubicBezTo>
                  <a:cubicBezTo>
                    <a:pt x="1253" y="1283"/>
                    <a:pt x="1255" y="1281"/>
                    <a:pt x="1257" y="1279"/>
                  </a:cubicBezTo>
                  <a:cubicBezTo>
                    <a:pt x="1260" y="1276"/>
                    <a:pt x="1266" y="1276"/>
                    <a:pt x="1269" y="1280"/>
                  </a:cubicBezTo>
                  <a:cubicBezTo>
                    <a:pt x="1270" y="1281"/>
                    <a:pt x="1271" y="1283"/>
                    <a:pt x="1271" y="1286"/>
                  </a:cubicBezTo>
                  <a:cubicBezTo>
                    <a:pt x="1271" y="1288"/>
                    <a:pt x="1270" y="1290"/>
                    <a:pt x="1269" y="1292"/>
                  </a:cubicBezTo>
                  <a:cubicBezTo>
                    <a:pt x="1267" y="1294"/>
                    <a:pt x="1264" y="1296"/>
                    <a:pt x="1262" y="1298"/>
                  </a:cubicBezTo>
                  <a:cubicBezTo>
                    <a:pt x="1208" y="1348"/>
                    <a:pt x="1148" y="1390"/>
                    <a:pt x="1082" y="1423"/>
                  </a:cubicBezTo>
                  <a:cubicBezTo>
                    <a:pt x="1082" y="1423"/>
                    <a:pt x="1082" y="1423"/>
                    <a:pt x="1082" y="1423"/>
                  </a:cubicBezTo>
                  <a:cubicBezTo>
                    <a:pt x="1081" y="1423"/>
                    <a:pt x="1080" y="1423"/>
                    <a:pt x="1078" y="1423"/>
                  </a:cubicBezTo>
                  <a:close/>
                  <a:moveTo>
                    <a:pt x="272" y="1325"/>
                  </a:moveTo>
                  <a:cubicBezTo>
                    <a:pt x="270" y="1325"/>
                    <a:pt x="268" y="1325"/>
                    <a:pt x="266" y="1323"/>
                  </a:cubicBezTo>
                  <a:cubicBezTo>
                    <a:pt x="265" y="1322"/>
                    <a:pt x="264" y="1320"/>
                    <a:pt x="263" y="1318"/>
                  </a:cubicBezTo>
                  <a:cubicBezTo>
                    <a:pt x="263" y="1315"/>
                    <a:pt x="264" y="1313"/>
                    <a:pt x="265" y="1312"/>
                  </a:cubicBezTo>
                  <a:cubicBezTo>
                    <a:pt x="268" y="1308"/>
                    <a:pt x="274" y="1308"/>
                    <a:pt x="277" y="1310"/>
                  </a:cubicBezTo>
                  <a:cubicBezTo>
                    <a:pt x="281" y="1314"/>
                    <a:pt x="281" y="1319"/>
                    <a:pt x="278" y="1322"/>
                  </a:cubicBezTo>
                  <a:cubicBezTo>
                    <a:pt x="277" y="1324"/>
                    <a:pt x="274" y="1325"/>
                    <a:pt x="272" y="1325"/>
                  </a:cubicBezTo>
                  <a:close/>
                  <a:moveTo>
                    <a:pt x="238" y="1295"/>
                  </a:moveTo>
                  <a:cubicBezTo>
                    <a:pt x="236" y="1295"/>
                    <a:pt x="234" y="1294"/>
                    <a:pt x="232" y="1293"/>
                  </a:cubicBezTo>
                  <a:cubicBezTo>
                    <a:pt x="226" y="1287"/>
                    <a:pt x="219" y="1280"/>
                    <a:pt x="213" y="1274"/>
                  </a:cubicBezTo>
                  <a:cubicBezTo>
                    <a:pt x="209" y="1270"/>
                    <a:pt x="205" y="1265"/>
                    <a:pt x="200" y="1260"/>
                  </a:cubicBezTo>
                  <a:cubicBezTo>
                    <a:pt x="200" y="1260"/>
                    <a:pt x="200" y="1260"/>
                    <a:pt x="200" y="1260"/>
                  </a:cubicBezTo>
                  <a:cubicBezTo>
                    <a:pt x="197" y="1257"/>
                    <a:pt x="197" y="1251"/>
                    <a:pt x="201" y="1248"/>
                  </a:cubicBezTo>
                  <a:cubicBezTo>
                    <a:pt x="204" y="1245"/>
                    <a:pt x="209" y="1245"/>
                    <a:pt x="213" y="1249"/>
                  </a:cubicBezTo>
                  <a:cubicBezTo>
                    <a:pt x="217" y="1254"/>
                    <a:pt x="221" y="1258"/>
                    <a:pt x="226" y="1262"/>
                  </a:cubicBezTo>
                  <a:cubicBezTo>
                    <a:pt x="232" y="1269"/>
                    <a:pt x="238" y="1275"/>
                    <a:pt x="244" y="1281"/>
                  </a:cubicBezTo>
                  <a:cubicBezTo>
                    <a:pt x="246" y="1282"/>
                    <a:pt x="247" y="1284"/>
                    <a:pt x="247" y="1287"/>
                  </a:cubicBezTo>
                  <a:cubicBezTo>
                    <a:pt x="247" y="1289"/>
                    <a:pt x="246" y="1291"/>
                    <a:pt x="244" y="1293"/>
                  </a:cubicBezTo>
                  <a:cubicBezTo>
                    <a:pt x="243" y="1294"/>
                    <a:pt x="240" y="1295"/>
                    <a:pt x="238" y="1295"/>
                  </a:cubicBezTo>
                  <a:close/>
                  <a:moveTo>
                    <a:pt x="1294" y="1262"/>
                  </a:moveTo>
                  <a:cubicBezTo>
                    <a:pt x="1292" y="1262"/>
                    <a:pt x="1290" y="1261"/>
                    <a:pt x="1289" y="1259"/>
                  </a:cubicBezTo>
                  <a:cubicBezTo>
                    <a:pt x="1287" y="1258"/>
                    <a:pt x="1286" y="1256"/>
                    <a:pt x="1286" y="1253"/>
                  </a:cubicBezTo>
                  <a:cubicBezTo>
                    <a:pt x="1286" y="1251"/>
                    <a:pt x="1287" y="1249"/>
                    <a:pt x="1288" y="1247"/>
                  </a:cubicBezTo>
                  <a:cubicBezTo>
                    <a:pt x="1298" y="1237"/>
                    <a:pt x="1308" y="1225"/>
                    <a:pt x="1318" y="1214"/>
                  </a:cubicBezTo>
                  <a:cubicBezTo>
                    <a:pt x="1320" y="1210"/>
                    <a:pt x="1326" y="1210"/>
                    <a:pt x="1330" y="1212"/>
                  </a:cubicBezTo>
                  <a:cubicBezTo>
                    <a:pt x="1331" y="1214"/>
                    <a:pt x="1332" y="1216"/>
                    <a:pt x="1333" y="1218"/>
                  </a:cubicBezTo>
                  <a:cubicBezTo>
                    <a:pt x="1333" y="1220"/>
                    <a:pt x="1332" y="1223"/>
                    <a:pt x="1331" y="1224"/>
                  </a:cubicBezTo>
                  <a:cubicBezTo>
                    <a:pt x="1321" y="1236"/>
                    <a:pt x="1311" y="1248"/>
                    <a:pt x="1301" y="1259"/>
                  </a:cubicBezTo>
                  <a:cubicBezTo>
                    <a:pt x="1299" y="1261"/>
                    <a:pt x="1297" y="1262"/>
                    <a:pt x="1294" y="1262"/>
                  </a:cubicBezTo>
                  <a:close/>
                  <a:moveTo>
                    <a:pt x="177" y="1229"/>
                  </a:moveTo>
                  <a:cubicBezTo>
                    <a:pt x="174" y="1229"/>
                    <a:pt x="172" y="1228"/>
                    <a:pt x="170" y="1226"/>
                  </a:cubicBezTo>
                  <a:cubicBezTo>
                    <a:pt x="122" y="1167"/>
                    <a:pt x="83" y="1103"/>
                    <a:pt x="55" y="1033"/>
                  </a:cubicBezTo>
                  <a:cubicBezTo>
                    <a:pt x="55" y="1032"/>
                    <a:pt x="54" y="1031"/>
                    <a:pt x="54" y="1030"/>
                  </a:cubicBezTo>
                  <a:cubicBezTo>
                    <a:pt x="52" y="1025"/>
                    <a:pt x="54" y="1021"/>
                    <a:pt x="58" y="1019"/>
                  </a:cubicBezTo>
                  <a:cubicBezTo>
                    <a:pt x="63" y="1017"/>
                    <a:pt x="68" y="1019"/>
                    <a:pt x="69" y="1023"/>
                  </a:cubicBezTo>
                  <a:cubicBezTo>
                    <a:pt x="70" y="1024"/>
                    <a:pt x="70" y="1025"/>
                    <a:pt x="70" y="1026"/>
                  </a:cubicBezTo>
                  <a:cubicBezTo>
                    <a:pt x="71" y="1027"/>
                    <a:pt x="71" y="1027"/>
                    <a:pt x="71" y="1027"/>
                  </a:cubicBezTo>
                  <a:cubicBezTo>
                    <a:pt x="98" y="1095"/>
                    <a:pt x="136" y="1158"/>
                    <a:pt x="183" y="1215"/>
                  </a:cubicBezTo>
                  <a:cubicBezTo>
                    <a:pt x="186" y="1219"/>
                    <a:pt x="186" y="1224"/>
                    <a:pt x="182" y="1227"/>
                  </a:cubicBezTo>
                  <a:cubicBezTo>
                    <a:pt x="180" y="1228"/>
                    <a:pt x="179" y="1229"/>
                    <a:pt x="177" y="1229"/>
                  </a:cubicBezTo>
                  <a:close/>
                  <a:moveTo>
                    <a:pt x="1352" y="1192"/>
                  </a:moveTo>
                  <a:cubicBezTo>
                    <a:pt x="1350" y="1192"/>
                    <a:pt x="1348" y="1191"/>
                    <a:pt x="1347" y="1190"/>
                  </a:cubicBezTo>
                  <a:cubicBezTo>
                    <a:pt x="1343" y="1187"/>
                    <a:pt x="1342" y="1182"/>
                    <a:pt x="1345" y="1178"/>
                  </a:cubicBezTo>
                  <a:cubicBezTo>
                    <a:pt x="1345" y="1178"/>
                    <a:pt x="1345" y="1178"/>
                    <a:pt x="1345" y="1178"/>
                  </a:cubicBezTo>
                  <a:cubicBezTo>
                    <a:pt x="1345" y="1178"/>
                    <a:pt x="1345" y="1178"/>
                    <a:pt x="1345" y="1178"/>
                  </a:cubicBezTo>
                  <a:cubicBezTo>
                    <a:pt x="1348" y="1174"/>
                    <a:pt x="1353" y="1174"/>
                    <a:pt x="1357" y="1176"/>
                  </a:cubicBezTo>
                  <a:cubicBezTo>
                    <a:pt x="1360" y="1179"/>
                    <a:pt x="1361" y="1184"/>
                    <a:pt x="1359" y="1188"/>
                  </a:cubicBezTo>
                  <a:cubicBezTo>
                    <a:pt x="1357" y="1190"/>
                    <a:pt x="1354" y="1192"/>
                    <a:pt x="1352" y="1192"/>
                  </a:cubicBezTo>
                  <a:close/>
                  <a:moveTo>
                    <a:pt x="1377" y="1154"/>
                  </a:moveTo>
                  <a:cubicBezTo>
                    <a:pt x="1375" y="1154"/>
                    <a:pt x="1374" y="1154"/>
                    <a:pt x="1373" y="1153"/>
                  </a:cubicBezTo>
                  <a:cubicBezTo>
                    <a:pt x="1369" y="1150"/>
                    <a:pt x="1367" y="1145"/>
                    <a:pt x="1370" y="1141"/>
                  </a:cubicBezTo>
                  <a:cubicBezTo>
                    <a:pt x="1387" y="1114"/>
                    <a:pt x="1402" y="1086"/>
                    <a:pt x="1416" y="1057"/>
                  </a:cubicBezTo>
                  <a:cubicBezTo>
                    <a:pt x="1433" y="1019"/>
                    <a:pt x="1448" y="978"/>
                    <a:pt x="1459" y="937"/>
                  </a:cubicBezTo>
                  <a:cubicBezTo>
                    <a:pt x="1460" y="932"/>
                    <a:pt x="1465" y="930"/>
                    <a:pt x="1469" y="931"/>
                  </a:cubicBezTo>
                  <a:cubicBezTo>
                    <a:pt x="1474" y="932"/>
                    <a:pt x="1476" y="937"/>
                    <a:pt x="1475" y="941"/>
                  </a:cubicBezTo>
                  <a:cubicBezTo>
                    <a:pt x="1464" y="983"/>
                    <a:pt x="1449" y="1025"/>
                    <a:pt x="1431" y="1064"/>
                  </a:cubicBezTo>
                  <a:cubicBezTo>
                    <a:pt x="1417" y="1094"/>
                    <a:pt x="1402" y="1123"/>
                    <a:pt x="1384" y="1150"/>
                  </a:cubicBezTo>
                  <a:cubicBezTo>
                    <a:pt x="1383" y="1153"/>
                    <a:pt x="1380" y="1154"/>
                    <a:pt x="1377" y="1154"/>
                  </a:cubicBezTo>
                  <a:close/>
                  <a:moveTo>
                    <a:pt x="46" y="993"/>
                  </a:moveTo>
                  <a:cubicBezTo>
                    <a:pt x="42" y="993"/>
                    <a:pt x="39" y="990"/>
                    <a:pt x="38" y="987"/>
                  </a:cubicBezTo>
                  <a:cubicBezTo>
                    <a:pt x="37" y="985"/>
                    <a:pt x="37" y="982"/>
                    <a:pt x="38" y="980"/>
                  </a:cubicBezTo>
                  <a:cubicBezTo>
                    <a:pt x="39" y="978"/>
                    <a:pt x="41" y="977"/>
                    <a:pt x="43" y="976"/>
                  </a:cubicBezTo>
                  <a:cubicBezTo>
                    <a:pt x="48" y="975"/>
                    <a:pt x="52" y="977"/>
                    <a:pt x="54" y="981"/>
                  </a:cubicBezTo>
                  <a:cubicBezTo>
                    <a:pt x="54" y="981"/>
                    <a:pt x="54" y="981"/>
                    <a:pt x="54" y="981"/>
                  </a:cubicBezTo>
                  <a:cubicBezTo>
                    <a:pt x="54" y="981"/>
                    <a:pt x="54" y="981"/>
                    <a:pt x="54" y="981"/>
                  </a:cubicBezTo>
                  <a:cubicBezTo>
                    <a:pt x="55" y="986"/>
                    <a:pt x="53" y="991"/>
                    <a:pt x="49" y="992"/>
                  </a:cubicBezTo>
                  <a:cubicBezTo>
                    <a:pt x="48" y="992"/>
                    <a:pt x="47" y="993"/>
                    <a:pt x="46" y="993"/>
                  </a:cubicBezTo>
                  <a:close/>
                  <a:moveTo>
                    <a:pt x="33" y="949"/>
                  </a:moveTo>
                  <a:cubicBezTo>
                    <a:pt x="29" y="949"/>
                    <a:pt x="26" y="947"/>
                    <a:pt x="25" y="943"/>
                  </a:cubicBezTo>
                  <a:cubicBezTo>
                    <a:pt x="21" y="928"/>
                    <a:pt x="17" y="913"/>
                    <a:pt x="14" y="898"/>
                  </a:cubicBezTo>
                  <a:cubicBezTo>
                    <a:pt x="14" y="896"/>
                    <a:pt x="14" y="894"/>
                    <a:pt x="16" y="892"/>
                  </a:cubicBezTo>
                  <a:cubicBezTo>
                    <a:pt x="17" y="890"/>
                    <a:pt x="19" y="889"/>
                    <a:pt x="21" y="888"/>
                  </a:cubicBezTo>
                  <a:cubicBezTo>
                    <a:pt x="26" y="887"/>
                    <a:pt x="30" y="891"/>
                    <a:pt x="31" y="895"/>
                  </a:cubicBezTo>
                  <a:cubicBezTo>
                    <a:pt x="34" y="910"/>
                    <a:pt x="37" y="924"/>
                    <a:pt x="41" y="939"/>
                  </a:cubicBezTo>
                  <a:cubicBezTo>
                    <a:pt x="42" y="943"/>
                    <a:pt x="40" y="948"/>
                    <a:pt x="35" y="949"/>
                  </a:cubicBezTo>
                  <a:cubicBezTo>
                    <a:pt x="34" y="949"/>
                    <a:pt x="34" y="949"/>
                    <a:pt x="33" y="949"/>
                  </a:cubicBezTo>
                  <a:close/>
                  <a:moveTo>
                    <a:pt x="1477" y="903"/>
                  </a:moveTo>
                  <a:cubicBezTo>
                    <a:pt x="1477" y="903"/>
                    <a:pt x="1476" y="903"/>
                    <a:pt x="1476" y="903"/>
                  </a:cubicBezTo>
                  <a:cubicBezTo>
                    <a:pt x="1473" y="903"/>
                    <a:pt x="1471" y="901"/>
                    <a:pt x="1470" y="900"/>
                  </a:cubicBezTo>
                  <a:cubicBezTo>
                    <a:pt x="1469" y="898"/>
                    <a:pt x="1468" y="895"/>
                    <a:pt x="1469" y="893"/>
                  </a:cubicBezTo>
                  <a:cubicBezTo>
                    <a:pt x="1472" y="879"/>
                    <a:pt x="1474" y="864"/>
                    <a:pt x="1476" y="849"/>
                  </a:cubicBezTo>
                  <a:cubicBezTo>
                    <a:pt x="1477" y="845"/>
                    <a:pt x="1481" y="841"/>
                    <a:pt x="1486" y="842"/>
                  </a:cubicBezTo>
                  <a:cubicBezTo>
                    <a:pt x="1488" y="842"/>
                    <a:pt x="1490" y="843"/>
                    <a:pt x="1491" y="845"/>
                  </a:cubicBezTo>
                  <a:cubicBezTo>
                    <a:pt x="1493" y="847"/>
                    <a:pt x="1493" y="849"/>
                    <a:pt x="1493" y="851"/>
                  </a:cubicBezTo>
                  <a:cubicBezTo>
                    <a:pt x="1491" y="866"/>
                    <a:pt x="1488" y="882"/>
                    <a:pt x="1486" y="897"/>
                  </a:cubicBezTo>
                  <a:cubicBezTo>
                    <a:pt x="1485" y="897"/>
                    <a:pt x="1485" y="897"/>
                    <a:pt x="1485" y="897"/>
                  </a:cubicBezTo>
                  <a:cubicBezTo>
                    <a:pt x="1485" y="901"/>
                    <a:pt x="1481" y="903"/>
                    <a:pt x="1477" y="903"/>
                  </a:cubicBezTo>
                  <a:close/>
                  <a:moveTo>
                    <a:pt x="15" y="861"/>
                  </a:moveTo>
                  <a:cubicBezTo>
                    <a:pt x="11" y="861"/>
                    <a:pt x="7" y="857"/>
                    <a:pt x="7" y="853"/>
                  </a:cubicBezTo>
                  <a:cubicBezTo>
                    <a:pt x="2" y="819"/>
                    <a:pt x="0" y="784"/>
                    <a:pt x="0" y="750"/>
                  </a:cubicBezTo>
                  <a:cubicBezTo>
                    <a:pt x="0" y="708"/>
                    <a:pt x="3" y="666"/>
                    <a:pt x="10" y="625"/>
                  </a:cubicBezTo>
                  <a:cubicBezTo>
                    <a:pt x="11" y="621"/>
                    <a:pt x="15" y="618"/>
                    <a:pt x="20" y="618"/>
                  </a:cubicBezTo>
                  <a:cubicBezTo>
                    <a:pt x="24" y="619"/>
                    <a:pt x="28" y="624"/>
                    <a:pt x="27" y="628"/>
                  </a:cubicBezTo>
                  <a:cubicBezTo>
                    <a:pt x="20" y="668"/>
                    <a:pt x="17" y="709"/>
                    <a:pt x="17" y="750"/>
                  </a:cubicBezTo>
                  <a:cubicBezTo>
                    <a:pt x="17" y="784"/>
                    <a:pt x="19" y="818"/>
                    <a:pt x="24" y="851"/>
                  </a:cubicBezTo>
                  <a:cubicBezTo>
                    <a:pt x="24" y="856"/>
                    <a:pt x="21" y="860"/>
                    <a:pt x="16" y="861"/>
                  </a:cubicBezTo>
                  <a:cubicBezTo>
                    <a:pt x="16" y="861"/>
                    <a:pt x="16" y="861"/>
                    <a:pt x="15" y="861"/>
                  </a:cubicBezTo>
                  <a:close/>
                  <a:moveTo>
                    <a:pt x="1489" y="814"/>
                  </a:moveTo>
                  <a:cubicBezTo>
                    <a:pt x="1489" y="814"/>
                    <a:pt x="1489" y="814"/>
                    <a:pt x="1489" y="814"/>
                  </a:cubicBezTo>
                  <a:cubicBezTo>
                    <a:pt x="1486" y="814"/>
                    <a:pt x="1484" y="813"/>
                    <a:pt x="1483" y="811"/>
                  </a:cubicBezTo>
                  <a:cubicBezTo>
                    <a:pt x="1481" y="809"/>
                    <a:pt x="1481" y="807"/>
                    <a:pt x="1481" y="805"/>
                  </a:cubicBezTo>
                  <a:cubicBezTo>
                    <a:pt x="1481" y="800"/>
                    <a:pt x="1485" y="796"/>
                    <a:pt x="1490" y="797"/>
                  </a:cubicBezTo>
                  <a:cubicBezTo>
                    <a:pt x="1495" y="797"/>
                    <a:pt x="1498" y="801"/>
                    <a:pt x="1498" y="806"/>
                  </a:cubicBezTo>
                  <a:cubicBezTo>
                    <a:pt x="1497" y="810"/>
                    <a:pt x="1494" y="814"/>
                    <a:pt x="1489" y="814"/>
                  </a:cubicBezTo>
                  <a:close/>
                  <a:moveTo>
                    <a:pt x="1491" y="725"/>
                  </a:moveTo>
                  <a:cubicBezTo>
                    <a:pt x="1486" y="725"/>
                    <a:pt x="1482" y="721"/>
                    <a:pt x="1482" y="716"/>
                  </a:cubicBezTo>
                  <a:cubicBezTo>
                    <a:pt x="1481" y="702"/>
                    <a:pt x="1480" y="687"/>
                    <a:pt x="1479" y="672"/>
                  </a:cubicBezTo>
                  <a:cubicBezTo>
                    <a:pt x="1479" y="670"/>
                    <a:pt x="1479" y="667"/>
                    <a:pt x="1481" y="666"/>
                  </a:cubicBezTo>
                  <a:cubicBezTo>
                    <a:pt x="1482" y="664"/>
                    <a:pt x="1484" y="663"/>
                    <a:pt x="1486" y="663"/>
                  </a:cubicBezTo>
                  <a:cubicBezTo>
                    <a:pt x="1491" y="662"/>
                    <a:pt x="1495" y="665"/>
                    <a:pt x="1496" y="670"/>
                  </a:cubicBezTo>
                  <a:cubicBezTo>
                    <a:pt x="1497" y="685"/>
                    <a:pt x="1498" y="700"/>
                    <a:pt x="1499" y="716"/>
                  </a:cubicBezTo>
                  <a:cubicBezTo>
                    <a:pt x="1499" y="720"/>
                    <a:pt x="1496" y="724"/>
                    <a:pt x="1491" y="725"/>
                  </a:cubicBezTo>
                  <a:cubicBezTo>
                    <a:pt x="1491" y="725"/>
                    <a:pt x="1491" y="725"/>
                    <a:pt x="1491" y="725"/>
                  </a:cubicBezTo>
                  <a:close/>
                  <a:moveTo>
                    <a:pt x="1481" y="635"/>
                  </a:moveTo>
                  <a:cubicBezTo>
                    <a:pt x="1477" y="635"/>
                    <a:pt x="1473" y="632"/>
                    <a:pt x="1473" y="628"/>
                  </a:cubicBezTo>
                  <a:cubicBezTo>
                    <a:pt x="1472" y="625"/>
                    <a:pt x="1473" y="623"/>
                    <a:pt x="1474" y="621"/>
                  </a:cubicBezTo>
                  <a:cubicBezTo>
                    <a:pt x="1475" y="619"/>
                    <a:pt x="1477" y="618"/>
                    <a:pt x="1480" y="618"/>
                  </a:cubicBezTo>
                  <a:cubicBezTo>
                    <a:pt x="1484" y="617"/>
                    <a:pt x="1489" y="620"/>
                    <a:pt x="1489" y="625"/>
                  </a:cubicBezTo>
                  <a:cubicBezTo>
                    <a:pt x="1490" y="627"/>
                    <a:pt x="1489" y="629"/>
                    <a:pt x="1488" y="631"/>
                  </a:cubicBezTo>
                  <a:cubicBezTo>
                    <a:pt x="1487" y="633"/>
                    <a:pt x="1485" y="634"/>
                    <a:pt x="1482" y="635"/>
                  </a:cubicBezTo>
                  <a:cubicBezTo>
                    <a:pt x="1482" y="635"/>
                    <a:pt x="1482" y="635"/>
                    <a:pt x="1481" y="635"/>
                  </a:cubicBezTo>
                  <a:close/>
                  <a:moveTo>
                    <a:pt x="27" y="591"/>
                  </a:moveTo>
                  <a:cubicBezTo>
                    <a:pt x="27" y="591"/>
                    <a:pt x="27" y="591"/>
                    <a:pt x="27" y="591"/>
                  </a:cubicBezTo>
                  <a:cubicBezTo>
                    <a:pt x="27" y="591"/>
                    <a:pt x="27" y="591"/>
                    <a:pt x="27" y="591"/>
                  </a:cubicBezTo>
                  <a:cubicBezTo>
                    <a:pt x="27" y="591"/>
                    <a:pt x="26" y="591"/>
                    <a:pt x="25" y="591"/>
                  </a:cubicBezTo>
                  <a:cubicBezTo>
                    <a:pt x="21" y="590"/>
                    <a:pt x="18" y="585"/>
                    <a:pt x="19" y="580"/>
                  </a:cubicBezTo>
                  <a:cubicBezTo>
                    <a:pt x="20" y="576"/>
                    <a:pt x="25" y="573"/>
                    <a:pt x="29" y="574"/>
                  </a:cubicBezTo>
                  <a:cubicBezTo>
                    <a:pt x="34" y="575"/>
                    <a:pt x="37" y="580"/>
                    <a:pt x="35" y="584"/>
                  </a:cubicBezTo>
                  <a:cubicBezTo>
                    <a:pt x="35" y="588"/>
                    <a:pt x="31" y="591"/>
                    <a:pt x="27" y="591"/>
                  </a:cubicBezTo>
                  <a:close/>
                  <a:moveTo>
                    <a:pt x="1472" y="590"/>
                  </a:moveTo>
                  <a:cubicBezTo>
                    <a:pt x="1468" y="590"/>
                    <a:pt x="1465" y="588"/>
                    <a:pt x="1464" y="584"/>
                  </a:cubicBezTo>
                  <a:cubicBezTo>
                    <a:pt x="1453" y="535"/>
                    <a:pt x="1436" y="488"/>
                    <a:pt x="1416" y="443"/>
                  </a:cubicBezTo>
                  <a:cubicBezTo>
                    <a:pt x="1405" y="420"/>
                    <a:pt x="1394" y="398"/>
                    <a:pt x="1381" y="377"/>
                  </a:cubicBezTo>
                  <a:cubicBezTo>
                    <a:pt x="1379" y="373"/>
                    <a:pt x="1380" y="368"/>
                    <a:pt x="1384" y="365"/>
                  </a:cubicBezTo>
                  <a:cubicBezTo>
                    <a:pt x="1388" y="363"/>
                    <a:pt x="1393" y="364"/>
                    <a:pt x="1396" y="368"/>
                  </a:cubicBezTo>
                  <a:cubicBezTo>
                    <a:pt x="1408" y="390"/>
                    <a:pt x="1420" y="413"/>
                    <a:pt x="1431" y="436"/>
                  </a:cubicBezTo>
                  <a:cubicBezTo>
                    <a:pt x="1452" y="481"/>
                    <a:pt x="1469" y="530"/>
                    <a:pt x="1480" y="579"/>
                  </a:cubicBezTo>
                  <a:cubicBezTo>
                    <a:pt x="1480" y="580"/>
                    <a:pt x="1480" y="580"/>
                    <a:pt x="1480" y="580"/>
                  </a:cubicBezTo>
                  <a:cubicBezTo>
                    <a:pt x="1481" y="584"/>
                    <a:pt x="1479" y="589"/>
                    <a:pt x="1474" y="590"/>
                  </a:cubicBezTo>
                  <a:cubicBezTo>
                    <a:pt x="1473" y="590"/>
                    <a:pt x="1473" y="590"/>
                    <a:pt x="1472" y="590"/>
                  </a:cubicBezTo>
                  <a:close/>
                  <a:moveTo>
                    <a:pt x="39" y="547"/>
                  </a:moveTo>
                  <a:cubicBezTo>
                    <a:pt x="38" y="547"/>
                    <a:pt x="37" y="547"/>
                    <a:pt x="36" y="547"/>
                  </a:cubicBezTo>
                  <a:cubicBezTo>
                    <a:pt x="34" y="546"/>
                    <a:pt x="32" y="545"/>
                    <a:pt x="31" y="543"/>
                  </a:cubicBezTo>
                  <a:cubicBezTo>
                    <a:pt x="30" y="541"/>
                    <a:pt x="30" y="538"/>
                    <a:pt x="31" y="536"/>
                  </a:cubicBezTo>
                  <a:cubicBezTo>
                    <a:pt x="35" y="522"/>
                    <a:pt x="40" y="507"/>
                    <a:pt x="45" y="493"/>
                  </a:cubicBezTo>
                  <a:cubicBezTo>
                    <a:pt x="47" y="488"/>
                    <a:pt x="52" y="486"/>
                    <a:pt x="56" y="488"/>
                  </a:cubicBezTo>
                  <a:cubicBezTo>
                    <a:pt x="60" y="489"/>
                    <a:pt x="63" y="494"/>
                    <a:pt x="61" y="499"/>
                  </a:cubicBezTo>
                  <a:cubicBezTo>
                    <a:pt x="56" y="513"/>
                    <a:pt x="51" y="527"/>
                    <a:pt x="47" y="541"/>
                  </a:cubicBezTo>
                  <a:cubicBezTo>
                    <a:pt x="46" y="545"/>
                    <a:pt x="42" y="547"/>
                    <a:pt x="39" y="547"/>
                  </a:cubicBezTo>
                  <a:close/>
                  <a:moveTo>
                    <a:pt x="70" y="462"/>
                  </a:moveTo>
                  <a:cubicBezTo>
                    <a:pt x="69" y="462"/>
                    <a:pt x="67" y="462"/>
                    <a:pt x="66" y="461"/>
                  </a:cubicBezTo>
                  <a:cubicBezTo>
                    <a:pt x="64" y="461"/>
                    <a:pt x="63" y="459"/>
                    <a:pt x="62" y="457"/>
                  </a:cubicBezTo>
                  <a:cubicBezTo>
                    <a:pt x="61" y="455"/>
                    <a:pt x="61" y="452"/>
                    <a:pt x="62" y="450"/>
                  </a:cubicBezTo>
                  <a:cubicBezTo>
                    <a:pt x="93" y="380"/>
                    <a:pt x="134" y="316"/>
                    <a:pt x="184" y="258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7" y="254"/>
                    <a:pt x="193" y="254"/>
                    <a:pt x="196" y="257"/>
                  </a:cubicBezTo>
                  <a:cubicBezTo>
                    <a:pt x="199" y="260"/>
                    <a:pt x="200" y="265"/>
                    <a:pt x="197" y="269"/>
                  </a:cubicBezTo>
                  <a:cubicBezTo>
                    <a:pt x="147" y="325"/>
                    <a:pt x="107" y="389"/>
                    <a:pt x="78" y="457"/>
                  </a:cubicBezTo>
                  <a:cubicBezTo>
                    <a:pt x="76" y="460"/>
                    <a:pt x="73" y="462"/>
                    <a:pt x="70" y="462"/>
                  </a:cubicBezTo>
                  <a:close/>
                  <a:moveTo>
                    <a:pt x="1364" y="343"/>
                  </a:moveTo>
                  <a:cubicBezTo>
                    <a:pt x="1364" y="343"/>
                    <a:pt x="1364" y="343"/>
                    <a:pt x="1364" y="343"/>
                  </a:cubicBezTo>
                  <a:cubicBezTo>
                    <a:pt x="1361" y="343"/>
                    <a:pt x="1359" y="341"/>
                    <a:pt x="1357" y="339"/>
                  </a:cubicBezTo>
                  <a:cubicBezTo>
                    <a:pt x="1349" y="327"/>
                    <a:pt x="1340" y="315"/>
                    <a:pt x="1331" y="303"/>
                  </a:cubicBezTo>
                  <a:cubicBezTo>
                    <a:pt x="1328" y="299"/>
                    <a:pt x="1329" y="294"/>
                    <a:pt x="1332" y="291"/>
                  </a:cubicBezTo>
                  <a:cubicBezTo>
                    <a:pt x="1336" y="288"/>
                    <a:pt x="1341" y="289"/>
                    <a:pt x="1344" y="293"/>
                  </a:cubicBezTo>
                  <a:cubicBezTo>
                    <a:pt x="1353" y="304"/>
                    <a:pt x="1362" y="317"/>
                    <a:pt x="1371" y="330"/>
                  </a:cubicBezTo>
                  <a:cubicBezTo>
                    <a:pt x="1371" y="330"/>
                    <a:pt x="1371" y="330"/>
                    <a:pt x="1371" y="330"/>
                  </a:cubicBezTo>
                  <a:cubicBezTo>
                    <a:pt x="1372" y="332"/>
                    <a:pt x="1373" y="334"/>
                    <a:pt x="1372" y="336"/>
                  </a:cubicBezTo>
                  <a:cubicBezTo>
                    <a:pt x="1372" y="338"/>
                    <a:pt x="1371" y="340"/>
                    <a:pt x="1369" y="341"/>
                  </a:cubicBezTo>
                  <a:cubicBezTo>
                    <a:pt x="1367" y="342"/>
                    <a:pt x="1366" y="343"/>
                    <a:pt x="1364" y="343"/>
                  </a:cubicBezTo>
                  <a:close/>
                  <a:moveTo>
                    <a:pt x="1309" y="271"/>
                  </a:moveTo>
                  <a:cubicBezTo>
                    <a:pt x="1306" y="271"/>
                    <a:pt x="1304" y="270"/>
                    <a:pt x="1302" y="268"/>
                  </a:cubicBezTo>
                  <a:cubicBezTo>
                    <a:pt x="1301" y="267"/>
                    <a:pt x="1300" y="264"/>
                    <a:pt x="1300" y="262"/>
                  </a:cubicBezTo>
                  <a:cubicBezTo>
                    <a:pt x="1300" y="260"/>
                    <a:pt x="1301" y="258"/>
                    <a:pt x="1303" y="256"/>
                  </a:cubicBezTo>
                  <a:cubicBezTo>
                    <a:pt x="1307" y="253"/>
                    <a:pt x="1312" y="254"/>
                    <a:pt x="1315" y="257"/>
                  </a:cubicBezTo>
                  <a:cubicBezTo>
                    <a:pt x="1315" y="257"/>
                    <a:pt x="1315" y="257"/>
                    <a:pt x="1315" y="257"/>
                  </a:cubicBezTo>
                  <a:cubicBezTo>
                    <a:pt x="1318" y="261"/>
                    <a:pt x="1318" y="266"/>
                    <a:pt x="1314" y="269"/>
                  </a:cubicBezTo>
                  <a:cubicBezTo>
                    <a:pt x="1313" y="270"/>
                    <a:pt x="1311" y="271"/>
                    <a:pt x="1309" y="271"/>
                  </a:cubicBezTo>
                  <a:close/>
                  <a:moveTo>
                    <a:pt x="221" y="238"/>
                  </a:moveTo>
                  <a:cubicBezTo>
                    <a:pt x="219" y="238"/>
                    <a:pt x="217" y="238"/>
                    <a:pt x="215" y="236"/>
                  </a:cubicBezTo>
                  <a:cubicBezTo>
                    <a:pt x="212" y="233"/>
                    <a:pt x="212" y="227"/>
                    <a:pt x="215" y="224"/>
                  </a:cubicBezTo>
                  <a:cubicBezTo>
                    <a:pt x="218" y="221"/>
                    <a:pt x="224" y="221"/>
                    <a:pt x="227" y="224"/>
                  </a:cubicBezTo>
                  <a:cubicBezTo>
                    <a:pt x="230" y="227"/>
                    <a:pt x="230" y="233"/>
                    <a:pt x="227" y="236"/>
                  </a:cubicBezTo>
                  <a:cubicBezTo>
                    <a:pt x="226" y="238"/>
                    <a:pt x="223" y="238"/>
                    <a:pt x="221" y="238"/>
                  </a:cubicBezTo>
                  <a:close/>
                  <a:moveTo>
                    <a:pt x="1278" y="238"/>
                  </a:moveTo>
                  <a:cubicBezTo>
                    <a:pt x="1276" y="238"/>
                    <a:pt x="1274" y="237"/>
                    <a:pt x="1272" y="236"/>
                  </a:cubicBezTo>
                  <a:cubicBezTo>
                    <a:pt x="1265" y="228"/>
                    <a:pt x="1257" y="221"/>
                    <a:pt x="1250" y="214"/>
                  </a:cubicBezTo>
                  <a:cubicBezTo>
                    <a:pt x="1203" y="170"/>
                    <a:pt x="1150" y="133"/>
                    <a:pt x="1093" y="102"/>
                  </a:cubicBezTo>
                  <a:cubicBezTo>
                    <a:pt x="1091" y="101"/>
                    <a:pt x="1090" y="99"/>
                    <a:pt x="1089" y="97"/>
                  </a:cubicBezTo>
                  <a:cubicBezTo>
                    <a:pt x="1089" y="95"/>
                    <a:pt x="1089" y="93"/>
                    <a:pt x="1090" y="91"/>
                  </a:cubicBezTo>
                  <a:cubicBezTo>
                    <a:pt x="1092" y="87"/>
                    <a:pt x="1097" y="85"/>
                    <a:pt x="1101" y="87"/>
                  </a:cubicBezTo>
                  <a:cubicBezTo>
                    <a:pt x="1160" y="118"/>
                    <a:pt x="1214" y="157"/>
                    <a:pt x="1262" y="202"/>
                  </a:cubicBezTo>
                  <a:cubicBezTo>
                    <a:pt x="1269" y="209"/>
                    <a:pt x="1277" y="216"/>
                    <a:pt x="1284" y="224"/>
                  </a:cubicBezTo>
                  <a:cubicBezTo>
                    <a:pt x="1287" y="227"/>
                    <a:pt x="1287" y="232"/>
                    <a:pt x="1284" y="236"/>
                  </a:cubicBezTo>
                  <a:cubicBezTo>
                    <a:pt x="1282" y="237"/>
                    <a:pt x="1280" y="238"/>
                    <a:pt x="1278" y="238"/>
                  </a:cubicBezTo>
                  <a:close/>
                  <a:moveTo>
                    <a:pt x="254" y="207"/>
                  </a:moveTo>
                  <a:cubicBezTo>
                    <a:pt x="251" y="207"/>
                    <a:pt x="249" y="206"/>
                    <a:pt x="247" y="204"/>
                  </a:cubicBezTo>
                  <a:cubicBezTo>
                    <a:pt x="246" y="203"/>
                    <a:pt x="245" y="201"/>
                    <a:pt x="245" y="198"/>
                  </a:cubicBezTo>
                  <a:cubicBezTo>
                    <a:pt x="245" y="196"/>
                    <a:pt x="246" y="194"/>
                    <a:pt x="248" y="192"/>
                  </a:cubicBezTo>
                  <a:cubicBezTo>
                    <a:pt x="259" y="182"/>
                    <a:pt x="271" y="172"/>
                    <a:pt x="283" y="163"/>
                  </a:cubicBezTo>
                  <a:cubicBezTo>
                    <a:pt x="287" y="160"/>
                    <a:pt x="292" y="161"/>
                    <a:pt x="295" y="164"/>
                  </a:cubicBezTo>
                  <a:cubicBezTo>
                    <a:pt x="298" y="168"/>
                    <a:pt x="297" y="173"/>
                    <a:pt x="294" y="176"/>
                  </a:cubicBezTo>
                  <a:cubicBezTo>
                    <a:pt x="282" y="185"/>
                    <a:pt x="270" y="195"/>
                    <a:pt x="259" y="205"/>
                  </a:cubicBezTo>
                  <a:cubicBezTo>
                    <a:pt x="258" y="206"/>
                    <a:pt x="256" y="207"/>
                    <a:pt x="254" y="207"/>
                  </a:cubicBezTo>
                  <a:close/>
                  <a:moveTo>
                    <a:pt x="325" y="151"/>
                  </a:moveTo>
                  <a:cubicBezTo>
                    <a:pt x="322" y="151"/>
                    <a:pt x="319" y="150"/>
                    <a:pt x="318" y="147"/>
                  </a:cubicBezTo>
                  <a:cubicBezTo>
                    <a:pt x="316" y="145"/>
                    <a:pt x="316" y="143"/>
                    <a:pt x="316" y="141"/>
                  </a:cubicBezTo>
                  <a:cubicBezTo>
                    <a:pt x="317" y="139"/>
                    <a:pt x="318" y="137"/>
                    <a:pt x="320" y="135"/>
                  </a:cubicBezTo>
                  <a:cubicBezTo>
                    <a:pt x="361" y="106"/>
                    <a:pt x="405" y="82"/>
                    <a:pt x="451" y="62"/>
                  </a:cubicBezTo>
                  <a:cubicBezTo>
                    <a:pt x="475" y="52"/>
                    <a:pt x="499" y="42"/>
                    <a:pt x="524" y="34"/>
                  </a:cubicBezTo>
                  <a:cubicBezTo>
                    <a:pt x="524" y="34"/>
                    <a:pt x="524" y="34"/>
                    <a:pt x="524" y="34"/>
                  </a:cubicBezTo>
                  <a:cubicBezTo>
                    <a:pt x="524" y="34"/>
                    <a:pt x="524" y="34"/>
                    <a:pt x="524" y="34"/>
                  </a:cubicBezTo>
                  <a:cubicBezTo>
                    <a:pt x="529" y="33"/>
                    <a:pt x="533" y="36"/>
                    <a:pt x="535" y="40"/>
                  </a:cubicBezTo>
                  <a:cubicBezTo>
                    <a:pt x="536" y="44"/>
                    <a:pt x="534" y="49"/>
                    <a:pt x="529" y="51"/>
                  </a:cubicBezTo>
                  <a:cubicBezTo>
                    <a:pt x="505" y="58"/>
                    <a:pt x="481" y="67"/>
                    <a:pt x="458" y="77"/>
                  </a:cubicBezTo>
                  <a:cubicBezTo>
                    <a:pt x="413" y="97"/>
                    <a:pt x="370" y="121"/>
                    <a:pt x="329" y="149"/>
                  </a:cubicBezTo>
                  <a:cubicBezTo>
                    <a:pt x="328" y="150"/>
                    <a:pt x="326" y="151"/>
                    <a:pt x="325" y="151"/>
                  </a:cubicBezTo>
                  <a:close/>
                  <a:moveTo>
                    <a:pt x="1057" y="83"/>
                  </a:moveTo>
                  <a:cubicBezTo>
                    <a:pt x="1056" y="83"/>
                    <a:pt x="1054" y="83"/>
                    <a:pt x="1053" y="82"/>
                  </a:cubicBezTo>
                  <a:cubicBezTo>
                    <a:pt x="1040" y="76"/>
                    <a:pt x="1026" y="70"/>
                    <a:pt x="1012" y="65"/>
                  </a:cubicBezTo>
                  <a:cubicBezTo>
                    <a:pt x="1008" y="64"/>
                    <a:pt x="1005" y="59"/>
                    <a:pt x="1007" y="54"/>
                  </a:cubicBezTo>
                  <a:cubicBezTo>
                    <a:pt x="1009" y="50"/>
                    <a:pt x="1014" y="48"/>
                    <a:pt x="1018" y="49"/>
                  </a:cubicBezTo>
                  <a:cubicBezTo>
                    <a:pt x="1032" y="55"/>
                    <a:pt x="1046" y="61"/>
                    <a:pt x="1060" y="67"/>
                  </a:cubicBezTo>
                  <a:cubicBezTo>
                    <a:pt x="1065" y="69"/>
                    <a:pt x="1066" y="74"/>
                    <a:pt x="1064" y="78"/>
                  </a:cubicBezTo>
                  <a:cubicBezTo>
                    <a:pt x="1063" y="81"/>
                    <a:pt x="1060" y="83"/>
                    <a:pt x="1057" y="83"/>
                  </a:cubicBezTo>
                  <a:close/>
                  <a:moveTo>
                    <a:pt x="972" y="51"/>
                  </a:moveTo>
                  <a:cubicBezTo>
                    <a:pt x="971" y="51"/>
                    <a:pt x="971" y="51"/>
                    <a:pt x="970" y="50"/>
                  </a:cubicBezTo>
                  <a:cubicBezTo>
                    <a:pt x="968" y="50"/>
                    <a:pt x="966" y="48"/>
                    <a:pt x="965" y="46"/>
                  </a:cubicBezTo>
                  <a:cubicBezTo>
                    <a:pt x="964" y="44"/>
                    <a:pt x="964" y="42"/>
                    <a:pt x="964" y="40"/>
                  </a:cubicBezTo>
                  <a:cubicBezTo>
                    <a:pt x="966" y="35"/>
                    <a:pt x="970" y="33"/>
                    <a:pt x="975" y="34"/>
                  </a:cubicBezTo>
                  <a:cubicBezTo>
                    <a:pt x="979" y="36"/>
                    <a:pt x="982" y="40"/>
                    <a:pt x="980" y="45"/>
                  </a:cubicBezTo>
                  <a:cubicBezTo>
                    <a:pt x="979" y="48"/>
                    <a:pt x="976" y="51"/>
                    <a:pt x="972" y="51"/>
                  </a:cubicBezTo>
                  <a:close/>
                  <a:moveTo>
                    <a:pt x="570" y="39"/>
                  </a:moveTo>
                  <a:cubicBezTo>
                    <a:pt x="570" y="39"/>
                    <a:pt x="570" y="39"/>
                    <a:pt x="570" y="39"/>
                  </a:cubicBezTo>
                  <a:cubicBezTo>
                    <a:pt x="566" y="39"/>
                    <a:pt x="563" y="36"/>
                    <a:pt x="562" y="32"/>
                  </a:cubicBezTo>
                  <a:cubicBezTo>
                    <a:pt x="561" y="28"/>
                    <a:pt x="564" y="23"/>
                    <a:pt x="568" y="22"/>
                  </a:cubicBezTo>
                  <a:cubicBezTo>
                    <a:pt x="573" y="21"/>
                    <a:pt x="577" y="24"/>
                    <a:pt x="578" y="28"/>
                  </a:cubicBezTo>
                  <a:cubicBezTo>
                    <a:pt x="579" y="31"/>
                    <a:pt x="579" y="33"/>
                    <a:pt x="577" y="35"/>
                  </a:cubicBezTo>
                  <a:cubicBezTo>
                    <a:pt x="577" y="36"/>
                    <a:pt x="575" y="37"/>
                    <a:pt x="573" y="38"/>
                  </a:cubicBezTo>
                  <a:cubicBezTo>
                    <a:pt x="574" y="38"/>
                    <a:pt x="574" y="38"/>
                    <a:pt x="574" y="38"/>
                  </a:cubicBezTo>
                  <a:cubicBezTo>
                    <a:pt x="572" y="39"/>
                    <a:pt x="572" y="39"/>
                    <a:pt x="572" y="39"/>
                  </a:cubicBezTo>
                  <a:cubicBezTo>
                    <a:pt x="572" y="39"/>
                    <a:pt x="571" y="39"/>
                    <a:pt x="570" y="39"/>
                  </a:cubicBezTo>
                  <a:close/>
                  <a:moveTo>
                    <a:pt x="929" y="39"/>
                  </a:moveTo>
                  <a:cubicBezTo>
                    <a:pt x="928" y="39"/>
                    <a:pt x="927" y="39"/>
                    <a:pt x="927" y="38"/>
                  </a:cubicBezTo>
                  <a:cubicBezTo>
                    <a:pt x="869" y="24"/>
                    <a:pt x="810" y="17"/>
                    <a:pt x="750" y="17"/>
                  </a:cubicBezTo>
                  <a:cubicBezTo>
                    <a:pt x="744" y="17"/>
                    <a:pt x="738" y="17"/>
                    <a:pt x="733" y="17"/>
                  </a:cubicBezTo>
                  <a:cubicBezTo>
                    <a:pt x="724" y="17"/>
                    <a:pt x="714" y="18"/>
                    <a:pt x="705" y="18"/>
                  </a:cubicBezTo>
                  <a:cubicBezTo>
                    <a:pt x="700" y="19"/>
                    <a:pt x="696" y="15"/>
                    <a:pt x="696" y="10"/>
                  </a:cubicBezTo>
                  <a:cubicBezTo>
                    <a:pt x="695" y="6"/>
                    <a:pt x="699" y="2"/>
                    <a:pt x="704" y="1"/>
                  </a:cubicBezTo>
                  <a:cubicBezTo>
                    <a:pt x="713" y="1"/>
                    <a:pt x="723" y="0"/>
                    <a:pt x="733" y="0"/>
                  </a:cubicBezTo>
                  <a:cubicBezTo>
                    <a:pt x="738" y="0"/>
                    <a:pt x="744" y="0"/>
                    <a:pt x="750" y="0"/>
                  </a:cubicBezTo>
                  <a:cubicBezTo>
                    <a:pt x="811" y="0"/>
                    <a:pt x="872" y="7"/>
                    <a:pt x="931" y="22"/>
                  </a:cubicBezTo>
                  <a:cubicBezTo>
                    <a:pt x="933" y="23"/>
                    <a:pt x="935" y="24"/>
                    <a:pt x="936" y="26"/>
                  </a:cubicBezTo>
                  <a:cubicBezTo>
                    <a:pt x="937" y="28"/>
                    <a:pt x="938" y="30"/>
                    <a:pt x="937" y="32"/>
                  </a:cubicBezTo>
                  <a:cubicBezTo>
                    <a:pt x="936" y="36"/>
                    <a:pt x="933" y="39"/>
                    <a:pt x="929" y="39"/>
                  </a:cubicBezTo>
                  <a:close/>
                  <a:moveTo>
                    <a:pt x="614" y="29"/>
                  </a:moveTo>
                  <a:cubicBezTo>
                    <a:pt x="610" y="29"/>
                    <a:pt x="607" y="26"/>
                    <a:pt x="606" y="22"/>
                  </a:cubicBezTo>
                  <a:cubicBezTo>
                    <a:pt x="605" y="18"/>
                    <a:pt x="608" y="13"/>
                    <a:pt x="613" y="12"/>
                  </a:cubicBezTo>
                  <a:cubicBezTo>
                    <a:pt x="628" y="10"/>
                    <a:pt x="643" y="7"/>
                    <a:pt x="658" y="6"/>
                  </a:cubicBezTo>
                  <a:cubicBezTo>
                    <a:pt x="658" y="6"/>
                    <a:pt x="658" y="6"/>
                    <a:pt x="658" y="6"/>
                  </a:cubicBezTo>
                  <a:cubicBezTo>
                    <a:pt x="663" y="5"/>
                    <a:pt x="667" y="8"/>
                    <a:pt x="668" y="13"/>
                  </a:cubicBezTo>
                  <a:cubicBezTo>
                    <a:pt x="668" y="18"/>
                    <a:pt x="665" y="22"/>
                    <a:pt x="660" y="22"/>
                  </a:cubicBezTo>
                  <a:cubicBezTo>
                    <a:pt x="645" y="24"/>
                    <a:pt x="631" y="26"/>
                    <a:pt x="616" y="29"/>
                  </a:cubicBezTo>
                  <a:cubicBezTo>
                    <a:pt x="615" y="29"/>
                    <a:pt x="615" y="29"/>
                    <a:pt x="614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94" name="Номер слайда 5">
            <a:extLst>
              <a:ext uri="{FF2B5EF4-FFF2-40B4-BE49-F238E27FC236}">
                <a16:creationId xmlns:a16="http://schemas.microsoft.com/office/drawing/2014/main" id="{A8D5D0E6-34A8-461B-A75B-54A7DDF28595}"/>
              </a:ext>
            </a:extLst>
          </p:cNvPr>
          <p:cNvSpPr txBox="1">
            <a:spLocks/>
          </p:cNvSpPr>
          <p:nvPr/>
        </p:nvSpPr>
        <p:spPr>
          <a:xfrm>
            <a:off x="9100797" y="6296213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ct val="90000"/>
              </a:lnSpc>
              <a:spcBef>
                <a:spcPct val="0"/>
              </a:spcBef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Akrobat" panose="00000600000000000000" pitchFamily="2" charset="-52"/>
                <a:ea typeface="VTB Group Cond Book" panose="020B0506050504020204" pitchFamily="34" charset="0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3AE3C4-C2A6-4DCD-9963-3D7F259FD580}" type="slidenum">
              <a:rPr lang="ru-RU" sz="4000">
                <a:solidFill>
                  <a:schemeClr val="bg1"/>
                </a:solidFill>
                <a:latin typeface="Oswald Light" pitchFamily="2" charset="-52"/>
              </a:rPr>
              <a:pPr/>
              <a:t>14</a:t>
            </a:fld>
            <a:endParaRPr lang="ru-RU" sz="4000" dirty="0">
              <a:solidFill>
                <a:schemeClr val="bg1"/>
              </a:solidFill>
              <a:latin typeface="Oswald Light" pitchFamily="2" charset="-52"/>
            </a:endParaRPr>
          </a:p>
        </p:txBody>
      </p:sp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C2C3C90E-6ABD-D7EE-9780-DD717EC6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29" y="1798537"/>
            <a:ext cx="923070" cy="9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icture background">
            <a:extLst>
              <a:ext uri="{FF2B5EF4-FFF2-40B4-BE49-F238E27FC236}">
                <a16:creationId xmlns:a16="http://schemas.microsoft.com/office/drawing/2014/main" id="{00AC07E4-0DBB-9BF1-735F-3108F9CBD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51" y="4560863"/>
            <a:ext cx="1079839" cy="114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17317D75-08ED-D77F-2792-EA07300FB83F}"/>
              </a:ext>
            </a:extLst>
          </p:cNvPr>
          <p:cNvSpPr txBox="1">
            <a:spLocks/>
          </p:cNvSpPr>
          <p:nvPr/>
        </p:nvSpPr>
        <p:spPr>
          <a:xfrm>
            <a:off x="1608798" y="4895080"/>
            <a:ext cx="2000766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b="1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Java</a:t>
            </a:r>
            <a:endParaRPr lang="ru-RU" sz="3200" b="1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EA10AE8-7730-A9F1-CC38-D6F9221F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121" y="4562957"/>
            <a:ext cx="1003411" cy="10034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AFDAF2-9A50-FA5C-F797-AE698731DD6D}"/>
              </a:ext>
            </a:extLst>
          </p:cNvPr>
          <p:cNvSpPr txBox="1"/>
          <p:nvPr/>
        </p:nvSpPr>
        <p:spPr>
          <a:xfrm>
            <a:off x="5011197" y="3176639"/>
            <a:ext cx="2651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Backend</a:t>
            </a:r>
            <a:endParaRPr lang="ru-RU" sz="4800" b="1" dirty="0"/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417AB7FE-8BB2-2B76-6BD4-15DC081D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424" y="1577187"/>
            <a:ext cx="1209553" cy="120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BEAA-8386-C539-B04F-FA8E01149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45BA0F1-BA53-FDC5-BC3B-E6778B78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Стек технол</a:t>
            </a:r>
            <a:r>
              <a:rPr lang="ru-RU" b="1" dirty="0"/>
              <a:t>огий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9" name="Прямоугольник: скругленные углы 20">
            <a:extLst>
              <a:ext uri="{FF2B5EF4-FFF2-40B4-BE49-F238E27FC236}">
                <a16:creationId xmlns:a16="http://schemas.microsoft.com/office/drawing/2014/main" id="{F628578E-CE22-F2ED-AE5C-6D35051A70A2}"/>
              </a:ext>
            </a:extLst>
          </p:cNvPr>
          <p:cNvSpPr/>
          <p:nvPr/>
        </p:nvSpPr>
        <p:spPr>
          <a:xfrm>
            <a:off x="7008247" y="4637812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0" name="Прямоугольник: скругленные углы 20">
            <a:extLst>
              <a:ext uri="{FF2B5EF4-FFF2-40B4-BE49-F238E27FC236}">
                <a16:creationId xmlns:a16="http://schemas.microsoft.com/office/drawing/2014/main" id="{1C76F444-F1FB-7617-A6FF-77ACE1EF6D78}"/>
              </a:ext>
            </a:extLst>
          </p:cNvPr>
          <p:cNvSpPr/>
          <p:nvPr/>
        </p:nvSpPr>
        <p:spPr>
          <a:xfrm>
            <a:off x="1219783" y="4637812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3200" dirty="0"/>
          </a:p>
        </p:txBody>
      </p:sp>
      <p:sp>
        <p:nvSpPr>
          <p:cNvPr id="72" name="Прямоугольник: скругленные углы 20">
            <a:extLst>
              <a:ext uri="{FF2B5EF4-FFF2-40B4-BE49-F238E27FC236}">
                <a16:creationId xmlns:a16="http://schemas.microsoft.com/office/drawing/2014/main" id="{03EF30FC-AFFA-2190-0262-7850A0EE9A22}"/>
              </a:ext>
            </a:extLst>
          </p:cNvPr>
          <p:cNvSpPr/>
          <p:nvPr/>
        </p:nvSpPr>
        <p:spPr>
          <a:xfrm>
            <a:off x="7008247" y="1724198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3" name="Прямоугольник: скругленные углы 20">
            <a:extLst>
              <a:ext uri="{FF2B5EF4-FFF2-40B4-BE49-F238E27FC236}">
                <a16:creationId xmlns:a16="http://schemas.microsoft.com/office/drawing/2014/main" id="{6EB675F0-DEB3-B371-AEC3-3B4440496CF6}"/>
              </a:ext>
            </a:extLst>
          </p:cNvPr>
          <p:cNvSpPr/>
          <p:nvPr/>
        </p:nvSpPr>
        <p:spPr>
          <a:xfrm>
            <a:off x="1215179" y="1728446"/>
            <a:ext cx="3638260" cy="936747"/>
          </a:xfrm>
          <a:prstGeom prst="roundRect">
            <a:avLst>
              <a:gd name="adj" fmla="val 50000"/>
            </a:avLst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74" name="Freeform 5">
            <a:extLst>
              <a:ext uri="{FF2B5EF4-FFF2-40B4-BE49-F238E27FC236}">
                <a16:creationId xmlns:a16="http://schemas.microsoft.com/office/drawing/2014/main" id="{F9F52444-3443-E742-E44D-155B83CFFFA3}"/>
              </a:ext>
            </a:extLst>
          </p:cNvPr>
          <p:cNvSpPr>
            <a:spLocks/>
          </p:cNvSpPr>
          <p:nvPr/>
        </p:nvSpPr>
        <p:spPr bwMode="auto">
          <a:xfrm rot="2700000">
            <a:off x="4672688" y="3772934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3EE23033-24DB-5A1D-7D8D-40478824E341}"/>
              </a:ext>
            </a:extLst>
          </p:cNvPr>
          <p:cNvSpPr>
            <a:spLocks/>
          </p:cNvSpPr>
          <p:nvPr/>
        </p:nvSpPr>
        <p:spPr bwMode="auto">
          <a:xfrm rot="18900000">
            <a:off x="6310638" y="3804106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6" name="Freeform 5">
            <a:extLst>
              <a:ext uri="{FF2B5EF4-FFF2-40B4-BE49-F238E27FC236}">
                <a16:creationId xmlns:a16="http://schemas.microsoft.com/office/drawing/2014/main" id="{10C6ED70-18EC-91B4-7CD1-528E87D4121C}"/>
              </a:ext>
            </a:extLst>
          </p:cNvPr>
          <p:cNvSpPr>
            <a:spLocks/>
          </p:cNvSpPr>
          <p:nvPr/>
        </p:nvSpPr>
        <p:spPr bwMode="auto">
          <a:xfrm rot="18900000" flipV="1">
            <a:off x="4672688" y="2308848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8C739EC2-4FC5-FBD9-3928-BAFACB1A3373}"/>
              </a:ext>
            </a:extLst>
          </p:cNvPr>
          <p:cNvSpPr>
            <a:spLocks/>
          </p:cNvSpPr>
          <p:nvPr/>
        </p:nvSpPr>
        <p:spPr bwMode="auto">
          <a:xfrm rot="2700000" flipV="1">
            <a:off x="6247329" y="2302132"/>
            <a:ext cx="1023598" cy="1225451"/>
          </a:xfrm>
          <a:custGeom>
            <a:avLst/>
            <a:gdLst>
              <a:gd name="T0" fmla="*/ 20 w 25"/>
              <a:gd name="T1" fmla="*/ 0 h 23"/>
              <a:gd name="T2" fmla="*/ 25 w 25"/>
              <a:gd name="T3" fmla="*/ 23 h 23"/>
              <a:gd name="T4" fmla="*/ 0 w 25"/>
              <a:gd name="T5" fmla="*/ 23 h 23"/>
              <a:gd name="T6" fmla="*/ 4 w 25"/>
              <a:gd name="T7" fmla="*/ 0 h 23"/>
              <a:gd name="T8" fmla="*/ 20 w 25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3">
                <a:moveTo>
                  <a:pt x="20" y="0"/>
                </a:moveTo>
                <a:cubicBezTo>
                  <a:pt x="15" y="6"/>
                  <a:pt x="13" y="14"/>
                  <a:pt x="2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2" y="14"/>
                  <a:pt x="9" y="6"/>
                  <a:pt x="4" y="0"/>
                </a:cubicBezTo>
                <a:lnTo>
                  <a:pt x="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>
              <a:defRPr/>
            </a:pPr>
            <a:endParaRPr lang="en-US" sz="400" kern="0" dirty="0">
              <a:solidFill>
                <a:srgbClr val="FFFFFF"/>
              </a:solidFill>
            </a:endParaRPr>
          </a:p>
        </p:txBody>
      </p:sp>
      <p:sp>
        <p:nvSpPr>
          <p:cNvPr id="78" name="Rectangle 154">
            <a:extLst>
              <a:ext uri="{FF2B5EF4-FFF2-40B4-BE49-F238E27FC236}">
                <a16:creationId xmlns:a16="http://schemas.microsoft.com/office/drawing/2014/main" id="{5556F2AB-223C-FB33-4CDE-12ACEA7C94CC}"/>
              </a:ext>
            </a:extLst>
          </p:cNvPr>
          <p:cNvSpPr/>
          <p:nvPr/>
        </p:nvSpPr>
        <p:spPr>
          <a:xfrm>
            <a:off x="5493902" y="4014352"/>
            <a:ext cx="210314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>
                <a:solidFill>
                  <a:srgbClr val="FFFFFF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79" name="Rectangle 161">
            <a:extLst>
              <a:ext uri="{FF2B5EF4-FFF2-40B4-BE49-F238E27FC236}">
                <a16:creationId xmlns:a16="http://schemas.microsoft.com/office/drawing/2014/main" id="{95CE3F87-534B-9071-E283-98949E8794AF}"/>
              </a:ext>
            </a:extLst>
          </p:cNvPr>
          <p:cNvSpPr/>
          <p:nvPr/>
        </p:nvSpPr>
        <p:spPr>
          <a:xfrm>
            <a:off x="5446283" y="3202901"/>
            <a:ext cx="205505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>
                <a:solidFill>
                  <a:srgbClr val="FFFFFF"/>
                </a:solidFill>
                <a:cs typeface="Arial" panose="020B0604020202020204" pitchFamily="34" charset="0"/>
              </a:rPr>
              <a:t>*</a:t>
            </a:r>
          </a:p>
        </p:txBody>
      </p:sp>
      <p:sp>
        <p:nvSpPr>
          <p:cNvPr id="80" name="Rectangle 175">
            <a:extLst>
              <a:ext uri="{FF2B5EF4-FFF2-40B4-BE49-F238E27FC236}">
                <a16:creationId xmlns:a16="http://schemas.microsoft.com/office/drawing/2014/main" id="{D27B283A-88B2-091A-5F64-30B60FD44CF0}"/>
              </a:ext>
            </a:extLst>
          </p:cNvPr>
          <p:cNvSpPr/>
          <p:nvPr/>
        </p:nvSpPr>
        <p:spPr>
          <a:xfrm>
            <a:off x="6284188" y="3202900"/>
            <a:ext cx="208710" cy="15388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200">
              <a:defRPr/>
            </a:pPr>
            <a:r>
              <a:rPr lang="en-US" sz="400" kern="0" dirty="0">
                <a:solidFill>
                  <a:srgbClr val="FFFFFF"/>
                </a:solidFill>
                <a:cs typeface="Arial" panose="020B0604020202020204" pitchFamily="34" charset="0"/>
              </a:rPr>
              <a:t>K</a:t>
            </a:r>
          </a:p>
        </p:txBody>
      </p:sp>
      <p:sp>
        <p:nvSpPr>
          <p:cNvPr id="81" name="Объект 2">
            <a:extLst>
              <a:ext uri="{FF2B5EF4-FFF2-40B4-BE49-F238E27FC236}">
                <a16:creationId xmlns:a16="http://schemas.microsoft.com/office/drawing/2014/main" id="{FC1CD6CC-B4C9-BCEF-C605-21246015DE5A}"/>
              </a:ext>
            </a:extLst>
          </p:cNvPr>
          <p:cNvSpPr txBox="1">
            <a:spLocks/>
          </p:cNvSpPr>
          <p:nvPr/>
        </p:nvSpPr>
        <p:spPr>
          <a:xfrm>
            <a:off x="1465403" y="1982828"/>
            <a:ext cx="2287556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b="1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HTML</a:t>
            </a:r>
            <a:endParaRPr lang="ru-RU" sz="3200" b="1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sp>
        <p:nvSpPr>
          <p:cNvPr id="82" name="Объект 2">
            <a:extLst>
              <a:ext uri="{FF2B5EF4-FFF2-40B4-BE49-F238E27FC236}">
                <a16:creationId xmlns:a16="http://schemas.microsoft.com/office/drawing/2014/main" id="{5410AF37-2CA6-358D-F0EB-477CDCB3A09F}"/>
              </a:ext>
            </a:extLst>
          </p:cNvPr>
          <p:cNvSpPr txBox="1">
            <a:spLocks/>
          </p:cNvSpPr>
          <p:nvPr/>
        </p:nvSpPr>
        <p:spPr>
          <a:xfrm>
            <a:off x="8201264" y="1995537"/>
            <a:ext cx="2000766" cy="1014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b="1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Tailwind CSS</a:t>
            </a:r>
            <a:endParaRPr lang="ru-RU" sz="3200" b="1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  <a:p>
            <a:pPr marL="0" indent="0" algn="ctr">
              <a:buNone/>
              <a:defRPr/>
            </a:pPr>
            <a:endParaRPr lang="ru-RU" sz="3200" b="1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sp>
        <p:nvSpPr>
          <p:cNvPr id="83" name="Объект 2">
            <a:extLst>
              <a:ext uri="{FF2B5EF4-FFF2-40B4-BE49-F238E27FC236}">
                <a16:creationId xmlns:a16="http://schemas.microsoft.com/office/drawing/2014/main" id="{EB7935E2-7BDD-623B-B5D4-0605B6BFE46A}"/>
              </a:ext>
            </a:extLst>
          </p:cNvPr>
          <p:cNvSpPr txBox="1">
            <a:spLocks/>
          </p:cNvSpPr>
          <p:nvPr/>
        </p:nvSpPr>
        <p:spPr>
          <a:xfrm>
            <a:off x="8243067" y="4918697"/>
            <a:ext cx="2000766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b="1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JavaScript</a:t>
            </a:r>
            <a:endParaRPr lang="ru-RU" sz="3200" b="1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sp>
        <p:nvSpPr>
          <p:cNvPr id="84" name="Oval 160">
            <a:extLst>
              <a:ext uri="{FF2B5EF4-FFF2-40B4-BE49-F238E27FC236}">
                <a16:creationId xmlns:a16="http://schemas.microsoft.com/office/drawing/2014/main" id="{A868B44C-823B-AB30-B336-4CD652845B05}"/>
              </a:ext>
            </a:extLst>
          </p:cNvPr>
          <p:cNvSpPr/>
          <p:nvPr/>
        </p:nvSpPr>
        <p:spPr>
          <a:xfrm rot="18900000" flipV="1">
            <a:off x="3805687" y="1531119"/>
            <a:ext cx="1319788" cy="1319787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5" name="Oval 174">
            <a:extLst>
              <a:ext uri="{FF2B5EF4-FFF2-40B4-BE49-F238E27FC236}">
                <a16:creationId xmlns:a16="http://schemas.microsoft.com/office/drawing/2014/main" id="{3072AE60-4610-2AD5-D2FF-E9946AA68AFC}"/>
              </a:ext>
            </a:extLst>
          </p:cNvPr>
          <p:cNvSpPr/>
          <p:nvPr/>
        </p:nvSpPr>
        <p:spPr>
          <a:xfrm rot="2700000" flipV="1">
            <a:off x="6825056" y="1531118"/>
            <a:ext cx="1319788" cy="1319788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6" name="Oval 153">
            <a:extLst>
              <a:ext uri="{FF2B5EF4-FFF2-40B4-BE49-F238E27FC236}">
                <a16:creationId xmlns:a16="http://schemas.microsoft.com/office/drawing/2014/main" id="{ED458A94-210C-9284-13E0-8DCCF5A4475F}"/>
              </a:ext>
            </a:extLst>
          </p:cNvPr>
          <p:cNvSpPr/>
          <p:nvPr/>
        </p:nvSpPr>
        <p:spPr>
          <a:xfrm rot="2700000">
            <a:off x="3797591" y="4447987"/>
            <a:ext cx="1319788" cy="1319787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7" name="Oval 159">
            <a:extLst>
              <a:ext uri="{FF2B5EF4-FFF2-40B4-BE49-F238E27FC236}">
                <a16:creationId xmlns:a16="http://schemas.microsoft.com/office/drawing/2014/main" id="{9CDE89FF-20D8-2C30-9AC3-70E476D25C8B}"/>
              </a:ext>
            </a:extLst>
          </p:cNvPr>
          <p:cNvSpPr/>
          <p:nvPr/>
        </p:nvSpPr>
        <p:spPr>
          <a:xfrm rot="18900000" flipV="1">
            <a:off x="4891792" y="2525817"/>
            <a:ext cx="2267736" cy="2267736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sx="1000" sy="1000" algn="ctr" rotWithShape="0">
              <a:schemeClr val="bg1">
                <a:lumMod val="85000"/>
                <a:alpha val="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8" name="Oval 167">
            <a:extLst>
              <a:ext uri="{FF2B5EF4-FFF2-40B4-BE49-F238E27FC236}">
                <a16:creationId xmlns:a16="http://schemas.microsoft.com/office/drawing/2014/main" id="{8F025698-E9B3-4EEE-4672-85F2C853322E}"/>
              </a:ext>
            </a:extLst>
          </p:cNvPr>
          <p:cNvSpPr/>
          <p:nvPr/>
        </p:nvSpPr>
        <p:spPr>
          <a:xfrm rot="18900000">
            <a:off x="6888058" y="4456785"/>
            <a:ext cx="1319788" cy="1319788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079500" sx="113000" sy="113000" algn="ctr" rotWithShape="0">
              <a:schemeClr val="bg1">
                <a:lumMod val="8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89" name="Group 2">
            <a:extLst>
              <a:ext uri="{FF2B5EF4-FFF2-40B4-BE49-F238E27FC236}">
                <a16:creationId xmlns:a16="http://schemas.microsoft.com/office/drawing/2014/main" id="{B97421C5-33B1-CB6A-10CF-B2680B0CFD1A}"/>
              </a:ext>
            </a:extLst>
          </p:cNvPr>
          <p:cNvGrpSpPr/>
          <p:nvPr/>
        </p:nvGrpSpPr>
        <p:grpSpPr>
          <a:xfrm>
            <a:off x="4520700" y="2133790"/>
            <a:ext cx="3008787" cy="3008787"/>
            <a:chOff x="4520700" y="2226425"/>
            <a:chExt cx="3008787" cy="3008787"/>
          </a:xfrm>
        </p:grpSpPr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017E91E1-F1A9-B666-ADE1-127937BB2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0700" y="2226425"/>
              <a:ext cx="3008787" cy="3008787"/>
            </a:xfrm>
            <a:custGeom>
              <a:avLst/>
              <a:gdLst>
                <a:gd name="T0" fmla="*/ 598 w 1645"/>
                <a:gd name="T1" fmla="*/ 1611 h 1645"/>
                <a:gd name="T2" fmla="*/ 820 w 1645"/>
                <a:gd name="T3" fmla="*/ 1637 h 1645"/>
                <a:gd name="T4" fmla="*/ 840 w 1645"/>
                <a:gd name="T5" fmla="*/ 1628 h 1645"/>
                <a:gd name="T6" fmla="*/ 978 w 1645"/>
                <a:gd name="T7" fmla="*/ 1613 h 1645"/>
                <a:gd name="T8" fmla="*/ 982 w 1645"/>
                <a:gd name="T9" fmla="*/ 1629 h 1645"/>
                <a:gd name="T10" fmla="*/ 581 w 1645"/>
                <a:gd name="T11" fmla="*/ 1591 h 1645"/>
                <a:gd name="T12" fmla="*/ 548 w 1645"/>
                <a:gd name="T13" fmla="*/ 1598 h 1645"/>
                <a:gd name="T14" fmla="*/ 466 w 1645"/>
                <a:gd name="T15" fmla="*/ 1545 h 1645"/>
                <a:gd name="T16" fmla="*/ 1092 w 1645"/>
                <a:gd name="T17" fmla="*/ 1590 h 1645"/>
                <a:gd name="T18" fmla="*/ 1100 w 1645"/>
                <a:gd name="T19" fmla="*/ 1596 h 1645"/>
                <a:gd name="T20" fmla="*/ 1304 w 1645"/>
                <a:gd name="T21" fmla="*/ 1469 h 1645"/>
                <a:gd name="T22" fmla="*/ 342 w 1645"/>
                <a:gd name="T23" fmla="*/ 1488 h 1645"/>
                <a:gd name="T24" fmla="*/ 342 w 1645"/>
                <a:gd name="T25" fmla="*/ 1488 h 1645"/>
                <a:gd name="T26" fmla="*/ 166 w 1645"/>
                <a:gd name="T27" fmla="*/ 1318 h 1645"/>
                <a:gd name="T28" fmla="*/ 253 w 1645"/>
                <a:gd name="T29" fmla="*/ 1392 h 1645"/>
                <a:gd name="T30" fmla="*/ 1326 w 1645"/>
                <a:gd name="T31" fmla="*/ 1452 h 1645"/>
                <a:gd name="T32" fmla="*/ 1347 w 1645"/>
                <a:gd name="T33" fmla="*/ 1434 h 1645"/>
                <a:gd name="T34" fmla="*/ 1358 w 1645"/>
                <a:gd name="T35" fmla="*/ 1447 h 1645"/>
                <a:gd name="T36" fmla="*/ 163 w 1645"/>
                <a:gd name="T37" fmla="*/ 1285 h 1645"/>
                <a:gd name="T38" fmla="*/ 42 w 1645"/>
                <a:gd name="T39" fmla="*/ 1081 h 1645"/>
                <a:gd name="T40" fmla="*/ 141 w 1645"/>
                <a:gd name="T41" fmla="*/ 1275 h 1645"/>
                <a:gd name="T42" fmla="*/ 1508 w 1645"/>
                <a:gd name="T43" fmla="*/ 1270 h 1645"/>
                <a:gd name="T44" fmla="*/ 1597 w 1645"/>
                <a:gd name="T45" fmla="*/ 1043 h 1645"/>
                <a:gd name="T46" fmla="*/ 1530 w 1645"/>
                <a:gd name="T47" fmla="*/ 1242 h 1645"/>
                <a:gd name="T48" fmla="*/ 49 w 1645"/>
                <a:gd name="T49" fmla="*/ 1056 h 1645"/>
                <a:gd name="T50" fmla="*/ 1 w 1645"/>
                <a:gd name="T51" fmla="*/ 818 h 1645"/>
                <a:gd name="T52" fmla="*/ 25 w 1645"/>
                <a:gd name="T53" fmla="*/ 929 h 1645"/>
                <a:gd name="T54" fmla="*/ 1604 w 1645"/>
                <a:gd name="T55" fmla="*/ 1016 h 1645"/>
                <a:gd name="T56" fmla="*/ 1619 w 1645"/>
                <a:gd name="T57" fmla="*/ 940 h 1645"/>
                <a:gd name="T58" fmla="*/ 1645 w 1645"/>
                <a:gd name="T59" fmla="*/ 823 h 1645"/>
                <a:gd name="T60" fmla="*/ 3 w 1645"/>
                <a:gd name="T61" fmla="*/ 795 h 1645"/>
                <a:gd name="T62" fmla="*/ 11 w 1645"/>
                <a:gd name="T63" fmla="*/ 769 h 1645"/>
                <a:gd name="T64" fmla="*/ 46 w 1645"/>
                <a:gd name="T65" fmla="*/ 554 h 1645"/>
                <a:gd name="T66" fmla="*/ 1634 w 1645"/>
                <a:gd name="T67" fmla="*/ 763 h 1645"/>
                <a:gd name="T68" fmla="*/ 1642 w 1645"/>
                <a:gd name="T69" fmla="*/ 754 h 1645"/>
                <a:gd name="T70" fmla="*/ 1611 w 1645"/>
                <a:gd name="T71" fmla="*/ 620 h 1645"/>
                <a:gd name="T72" fmla="*/ 1547 w 1645"/>
                <a:gd name="T73" fmla="*/ 472 h 1645"/>
                <a:gd name="T74" fmla="*/ 1592 w 1645"/>
                <a:gd name="T75" fmla="*/ 566 h 1645"/>
                <a:gd name="T76" fmla="*/ 72 w 1645"/>
                <a:gd name="T77" fmla="*/ 533 h 1645"/>
                <a:gd name="T78" fmla="*/ 96 w 1645"/>
                <a:gd name="T79" fmla="*/ 438 h 1645"/>
                <a:gd name="T80" fmla="*/ 82 w 1645"/>
                <a:gd name="T81" fmla="*/ 507 h 1645"/>
                <a:gd name="T82" fmla="*/ 1546 w 1645"/>
                <a:gd name="T83" fmla="*/ 451 h 1645"/>
                <a:gd name="T84" fmla="*/ 1397 w 1645"/>
                <a:gd name="T85" fmla="*/ 246 h 1645"/>
                <a:gd name="T86" fmla="*/ 198 w 1645"/>
                <a:gd name="T87" fmla="*/ 310 h 1645"/>
                <a:gd name="T88" fmla="*/ 198 w 1645"/>
                <a:gd name="T89" fmla="*/ 310 h 1645"/>
                <a:gd name="T90" fmla="*/ 370 w 1645"/>
                <a:gd name="T91" fmla="*/ 137 h 1645"/>
                <a:gd name="T92" fmla="*/ 223 w 1645"/>
                <a:gd name="T93" fmla="*/ 286 h 1645"/>
                <a:gd name="T94" fmla="*/ 1391 w 1645"/>
                <a:gd name="T95" fmla="*/ 232 h 1645"/>
                <a:gd name="T96" fmla="*/ 1180 w 1645"/>
                <a:gd name="T97" fmla="*/ 99 h 1645"/>
                <a:gd name="T98" fmla="*/ 1361 w 1645"/>
                <a:gd name="T99" fmla="*/ 222 h 1645"/>
                <a:gd name="T100" fmla="*/ 398 w 1645"/>
                <a:gd name="T101" fmla="*/ 137 h 1645"/>
                <a:gd name="T102" fmla="*/ 614 w 1645"/>
                <a:gd name="T103" fmla="*/ 28 h 1645"/>
                <a:gd name="T104" fmla="*/ 423 w 1645"/>
                <a:gd name="T105" fmla="*/ 123 h 1645"/>
                <a:gd name="T106" fmla="*/ 1163 w 1645"/>
                <a:gd name="T107" fmla="*/ 92 h 1645"/>
                <a:gd name="T108" fmla="*/ 928 w 1645"/>
                <a:gd name="T109" fmla="*/ 16 h 1645"/>
                <a:gd name="T110" fmla="*/ 635 w 1645"/>
                <a:gd name="T111" fmla="*/ 31 h 1645"/>
                <a:gd name="T112" fmla="*/ 664 w 1645"/>
                <a:gd name="T113" fmla="*/ 19 h 1645"/>
                <a:gd name="T114" fmla="*/ 767 w 1645"/>
                <a:gd name="T115" fmla="*/ 20 h 1645"/>
                <a:gd name="T116" fmla="*/ 899 w 1645"/>
                <a:gd name="T117" fmla="*/ 13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5" h="1645">
                  <a:moveTo>
                    <a:pt x="812" y="1645"/>
                  </a:moveTo>
                  <a:cubicBezTo>
                    <a:pt x="812" y="1645"/>
                    <a:pt x="812" y="1645"/>
                    <a:pt x="812" y="1645"/>
                  </a:cubicBezTo>
                  <a:cubicBezTo>
                    <a:pt x="782" y="1645"/>
                    <a:pt x="752" y="1643"/>
                    <a:pt x="722" y="1639"/>
                  </a:cubicBezTo>
                  <a:cubicBezTo>
                    <a:pt x="721" y="1639"/>
                    <a:pt x="721" y="1639"/>
                    <a:pt x="721" y="1639"/>
                  </a:cubicBezTo>
                  <a:cubicBezTo>
                    <a:pt x="719" y="1639"/>
                    <a:pt x="717" y="1638"/>
                    <a:pt x="715" y="1638"/>
                  </a:cubicBezTo>
                  <a:cubicBezTo>
                    <a:pt x="677" y="1633"/>
                    <a:pt x="640" y="1625"/>
                    <a:pt x="603" y="1615"/>
                  </a:cubicBezTo>
                  <a:cubicBezTo>
                    <a:pt x="601" y="1614"/>
                    <a:pt x="599" y="1613"/>
                    <a:pt x="598" y="1611"/>
                  </a:cubicBezTo>
                  <a:cubicBezTo>
                    <a:pt x="597" y="1609"/>
                    <a:pt x="596" y="1607"/>
                    <a:pt x="597" y="1605"/>
                  </a:cubicBezTo>
                  <a:cubicBezTo>
                    <a:pt x="598" y="1600"/>
                    <a:pt x="603" y="1597"/>
                    <a:pt x="607" y="1599"/>
                  </a:cubicBezTo>
                  <a:cubicBezTo>
                    <a:pt x="643" y="1609"/>
                    <a:pt x="680" y="1616"/>
                    <a:pt x="717" y="1621"/>
                  </a:cubicBezTo>
                  <a:cubicBezTo>
                    <a:pt x="719" y="1622"/>
                    <a:pt x="722" y="1622"/>
                    <a:pt x="724" y="1622"/>
                  </a:cubicBezTo>
                  <a:cubicBezTo>
                    <a:pt x="753" y="1626"/>
                    <a:pt x="783" y="1628"/>
                    <a:pt x="812" y="1628"/>
                  </a:cubicBezTo>
                  <a:cubicBezTo>
                    <a:pt x="814" y="1628"/>
                    <a:pt x="816" y="1629"/>
                    <a:pt x="818" y="1631"/>
                  </a:cubicBezTo>
                  <a:cubicBezTo>
                    <a:pt x="819" y="1632"/>
                    <a:pt x="820" y="1634"/>
                    <a:pt x="820" y="1637"/>
                  </a:cubicBezTo>
                  <a:cubicBezTo>
                    <a:pt x="820" y="1641"/>
                    <a:pt x="816" y="1645"/>
                    <a:pt x="812" y="1645"/>
                  </a:cubicBezTo>
                  <a:close/>
                  <a:moveTo>
                    <a:pt x="840" y="1645"/>
                  </a:moveTo>
                  <a:cubicBezTo>
                    <a:pt x="840" y="1645"/>
                    <a:pt x="840" y="1645"/>
                    <a:pt x="840" y="1645"/>
                  </a:cubicBezTo>
                  <a:cubicBezTo>
                    <a:pt x="835" y="1645"/>
                    <a:pt x="832" y="1641"/>
                    <a:pt x="831" y="1637"/>
                  </a:cubicBezTo>
                  <a:cubicBezTo>
                    <a:pt x="831" y="1634"/>
                    <a:pt x="832" y="1632"/>
                    <a:pt x="834" y="1631"/>
                  </a:cubicBezTo>
                  <a:cubicBezTo>
                    <a:pt x="835" y="1629"/>
                    <a:pt x="838" y="1628"/>
                    <a:pt x="840" y="1628"/>
                  </a:cubicBezTo>
                  <a:cubicBezTo>
                    <a:pt x="840" y="1628"/>
                    <a:pt x="840" y="1628"/>
                    <a:pt x="840" y="1628"/>
                  </a:cubicBezTo>
                  <a:cubicBezTo>
                    <a:pt x="845" y="1628"/>
                    <a:pt x="848" y="1632"/>
                    <a:pt x="848" y="1636"/>
                  </a:cubicBezTo>
                  <a:cubicBezTo>
                    <a:pt x="849" y="1641"/>
                    <a:pt x="845" y="1645"/>
                    <a:pt x="840" y="1645"/>
                  </a:cubicBezTo>
                  <a:close/>
                  <a:moveTo>
                    <a:pt x="868" y="1644"/>
                  </a:moveTo>
                  <a:cubicBezTo>
                    <a:pt x="864" y="1644"/>
                    <a:pt x="860" y="1640"/>
                    <a:pt x="860" y="1636"/>
                  </a:cubicBezTo>
                  <a:cubicBezTo>
                    <a:pt x="860" y="1634"/>
                    <a:pt x="860" y="1631"/>
                    <a:pt x="862" y="1630"/>
                  </a:cubicBezTo>
                  <a:cubicBezTo>
                    <a:pt x="863" y="1628"/>
                    <a:pt x="865" y="1627"/>
                    <a:pt x="868" y="1627"/>
                  </a:cubicBezTo>
                  <a:cubicBezTo>
                    <a:pt x="905" y="1625"/>
                    <a:pt x="942" y="1620"/>
                    <a:pt x="978" y="1613"/>
                  </a:cubicBezTo>
                  <a:cubicBezTo>
                    <a:pt x="978" y="1613"/>
                    <a:pt x="979" y="1613"/>
                    <a:pt x="979" y="1613"/>
                  </a:cubicBezTo>
                  <a:cubicBezTo>
                    <a:pt x="997" y="1609"/>
                    <a:pt x="1015" y="1605"/>
                    <a:pt x="1033" y="1600"/>
                  </a:cubicBezTo>
                  <a:cubicBezTo>
                    <a:pt x="1045" y="1597"/>
                    <a:pt x="1058" y="1593"/>
                    <a:pt x="1071" y="1589"/>
                  </a:cubicBezTo>
                  <a:cubicBezTo>
                    <a:pt x="1075" y="1587"/>
                    <a:pt x="1080" y="1590"/>
                    <a:pt x="1081" y="1594"/>
                  </a:cubicBezTo>
                  <a:cubicBezTo>
                    <a:pt x="1083" y="1599"/>
                    <a:pt x="1080" y="1603"/>
                    <a:pt x="1076" y="1605"/>
                  </a:cubicBezTo>
                  <a:cubicBezTo>
                    <a:pt x="1063" y="1609"/>
                    <a:pt x="1050" y="1613"/>
                    <a:pt x="1037" y="1616"/>
                  </a:cubicBezTo>
                  <a:cubicBezTo>
                    <a:pt x="1019" y="1621"/>
                    <a:pt x="1000" y="1626"/>
                    <a:pt x="982" y="1629"/>
                  </a:cubicBezTo>
                  <a:cubicBezTo>
                    <a:pt x="945" y="1637"/>
                    <a:pt x="907" y="1642"/>
                    <a:pt x="869" y="1644"/>
                  </a:cubicBezTo>
                  <a:cubicBezTo>
                    <a:pt x="869" y="1644"/>
                    <a:pt x="868" y="1644"/>
                    <a:pt x="868" y="1644"/>
                  </a:cubicBezTo>
                  <a:close/>
                  <a:moveTo>
                    <a:pt x="578" y="1607"/>
                  </a:moveTo>
                  <a:cubicBezTo>
                    <a:pt x="577" y="1607"/>
                    <a:pt x="576" y="1607"/>
                    <a:pt x="575" y="1607"/>
                  </a:cubicBezTo>
                  <a:cubicBezTo>
                    <a:pt x="573" y="1606"/>
                    <a:pt x="571" y="1605"/>
                    <a:pt x="570" y="1603"/>
                  </a:cubicBezTo>
                  <a:cubicBezTo>
                    <a:pt x="569" y="1601"/>
                    <a:pt x="569" y="1598"/>
                    <a:pt x="570" y="1596"/>
                  </a:cubicBezTo>
                  <a:cubicBezTo>
                    <a:pt x="571" y="1592"/>
                    <a:pt x="576" y="1589"/>
                    <a:pt x="581" y="1591"/>
                  </a:cubicBezTo>
                  <a:cubicBezTo>
                    <a:pt x="582" y="1591"/>
                    <a:pt x="582" y="1591"/>
                    <a:pt x="582" y="1591"/>
                  </a:cubicBezTo>
                  <a:cubicBezTo>
                    <a:pt x="582" y="1591"/>
                    <a:pt x="582" y="1591"/>
                    <a:pt x="582" y="1591"/>
                  </a:cubicBezTo>
                  <a:cubicBezTo>
                    <a:pt x="583" y="1592"/>
                    <a:pt x="585" y="1593"/>
                    <a:pt x="586" y="1595"/>
                  </a:cubicBezTo>
                  <a:cubicBezTo>
                    <a:pt x="587" y="1597"/>
                    <a:pt x="587" y="1599"/>
                    <a:pt x="586" y="1601"/>
                  </a:cubicBezTo>
                  <a:cubicBezTo>
                    <a:pt x="585" y="1605"/>
                    <a:pt x="582" y="1607"/>
                    <a:pt x="578" y="1607"/>
                  </a:cubicBezTo>
                  <a:close/>
                  <a:moveTo>
                    <a:pt x="551" y="1598"/>
                  </a:moveTo>
                  <a:cubicBezTo>
                    <a:pt x="550" y="1598"/>
                    <a:pt x="549" y="1598"/>
                    <a:pt x="548" y="1598"/>
                  </a:cubicBezTo>
                  <a:cubicBezTo>
                    <a:pt x="518" y="1587"/>
                    <a:pt x="488" y="1574"/>
                    <a:pt x="459" y="1560"/>
                  </a:cubicBezTo>
                  <a:cubicBezTo>
                    <a:pt x="446" y="1554"/>
                    <a:pt x="434" y="1547"/>
                    <a:pt x="422" y="1540"/>
                  </a:cubicBezTo>
                  <a:cubicBezTo>
                    <a:pt x="401" y="1529"/>
                    <a:pt x="380" y="1516"/>
                    <a:pt x="360" y="1502"/>
                  </a:cubicBezTo>
                  <a:cubicBezTo>
                    <a:pt x="356" y="1500"/>
                    <a:pt x="355" y="1495"/>
                    <a:pt x="358" y="1491"/>
                  </a:cubicBezTo>
                  <a:cubicBezTo>
                    <a:pt x="361" y="1487"/>
                    <a:pt x="366" y="1486"/>
                    <a:pt x="370" y="1488"/>
                  </a:cubicBezTo>
                  <a:cubicBezTo>
                    <a:pt x="389" y="1502"/>
                    <a:pt x="410" y="1514"/>
                    <a:pt x="430" y="1526"/>
                  </a:cubicBezTo>
                  <a:cubicBezTo>
                    <a:pt x="442" y="1532"/>
                    <a:pt x="454" y="1539"/>
                    <a:pt x="466" y="1545"/>
                  </a:cubicBezTo>
                  <a:cubicBezTo>
                    <a:pt x="466" y="1545"/>
                    <a:pt x="466" y="1545"/>
                    <a:pt x="466" y="1545"/>
                  </a:cubicBezTo>
                  <a:cubicBezTo>
                    <a:pt x="495" y="1559"/>
                    <a:pt x="524" y="1571"/>
                    <a:pt x="554" y="1582"/>
                  </a:cubicBezTo>
                  <a:cubicBezTo>
                    <a:pt x="558" y="1583"/>
                    <a:pt x="561" y="1588"/>
                    <a:pt x="559" y="1593"/>
                  </a:cubicBezTo>
                  <a:cubicBezTo>
                    <a:pt x="558" y="1596"/>
                    <a:pt x="555" y="1598"/>
                    <a:pt x="551" y="1598"/>
                  </a:cubicBezTo>
                  <a:close/>
                  <a:moveTo>
                    <a:pt x="1100" y="1596"/>
                  </a:moveTo>
                  <a:cubicBezTo>
                    <a:pt x="1100" y="1596"/>
                    <a:pt x="1100" y="1596"/>
                    <a:pt x="1100" y="1596"/>
                  </a:cubicBezTo>
                  <a:cubicBezTo>
                    <a:pt x="1097" y="1596"/>
                    <a:pt x="1093" y="1594"/>
                    <a:pt x="1092" y="1590"/>
                  </a:cubicBezTo>
                  <a:cubicBezTo>
                    <a:pt x="1091" y="1588"/>
                    <a:pt x="1091" y="1586"/>
                    <a:pt x="1092" y="1584"/>
                  </a:cubicBezTo>
                  <a:cubicBezTo>
                    <a:pt x="1093" y="1582"/>
                    <a:pt x="1095" y="1580"/>
                    <a:pt x="1097" y="1580"/>
                  </a:cubicBezTo>
                  <a:cubicBezTo>
                    <a:pt x="1098" y="1580"/>
                    <a:pt x="1098" y="1580"/>
                    <a:pt x="1098" y="1580"/>
                  </a:cubicBezTo>
                  <a:cubicBezTo>
                    <a:pt x="1098" y="1580"/>
                    <a:pt x="1098" y="1580"/>
                    <a:pt x="1098" y="1580"/>
                  </a:cubicBezTo>
                  <a:cubicBezTo>
                    <a:pt x="1102" y="1578"/>
                    <a:pt x="1107" y="1581"/>
                    <a:pt x="1108" y="1585"/>
                  </a:cubicBezTo>
                  <a:cubicBezTo>
                    <a:pt x="1110" y="1589"/>
                    <a:pt x="1107" y="1594"/>
                    <a:pt x="1103" y="1596"/>
                  </a:cubicBezTo>
                  <a:cubicBezTo>
                    <a:pt x="1102" y="1596"/>
                    <a:pt x="1101" y="1596"/>
                    <a:pt x="1100" y="1596"/>
                  </a:cubicBezTo>
                  <a:close/>
                  <a:moveTo>
                    <a:pt x="1127" y="1586"/>
                  </a:moveTo>
                  <a:cubicBezTo>
                    <a:pt x="1123" y="1586"/>
                    <a:pt x="1120" y="1584"/>
                    <a:pt x="1119" y="1581"/>
                  </a:cubicBezTo>
                  <a:cubicBezTo>
                    <a:pt x="1118" y="1579"/>
                    <a:pt x="1118" y="1576"/>
                    <a:pt x="1119" y="1574"/>
                  </a:cubicBezTo>
                  <a:cubicBezTo>
                    <a:pt x="1120" y="1572"/>
                    <a:pt x="1121" y="1570"/>
                    <a:pt x="1123" y="1570"/>
                  </a:cubicBezTo>
                  <a:cubicBezTo>
                    <a:pt x="1158" y="1556"/>
                    <a:pt x="1192" y="1539"/>
                    <a:pt x="1224" y="1521"/>
                  </a:cubicBezTo>
                  <a:cubicBezTo>
                    <a:pt x="1224" y="1521"/>
                    <a:pt x="1224" y="1521"/>
                    <a:pt x="1224" y="1521"/>
                  </a:cubicBezTo>
                  <a:cubicBezTo>
                    <a:pt x="1252" y="1505"/>
                    <a:pt x="1278" y="1488"/>
                    <a:pt x="1304" y="1469"/>
                  </a:cubicBezTo>
                  <a:cubicBezTo>
                    <a:pt x="1307" y="1466"/>
                    <a:pt x="1313" y="1467"/>
                    <a:pt x="1316" y="1471"/>
                  </a:cubicBezTo>
                  <a:cubicBezTo>
                    <a:pt x="1318" y="1474"/>
                    <a:pt x="1318" y="1480"/>
                    <a:pt x="1314" y="1482"/>
                  </a:cubicBezTo>
                  <a:cubicBezTo>
                    <a:pt x="1288" y="1502"/>
                    <a:pt x="1261" y="1520"/>
                    <a:pt x="1233" y="1536"/>
                  </a:cubicBezTo>
                  <a:cubicBezTo>
                    <a:pt x="1200" y="1554"/>
                    <a:pt x="1165" y="1571"/>
                    <a:pt x="1130" y="1585"/>
                  </a:cubicBezTo>
                  <a:cubicBezTo>
                    <a:pt x="1130" y="1585"/>
                    <a:pt x="1130" y="1585"/>
                    <a:pt x="1130" y="1585"/>
                  </a:cubicBezTo>
                  <a:cubicBezTo>
                    <a:pt x="1129" y="1586"/>
                    <a:pt x="1128" y="1586"/>
                    <a:pt x="1127" y="1586"/>
                  </a:cubicBezTo>
                  <a:close/>
                  <a:moveTo>
                    <a:pt x="342" y="1488"/>
                  </a:moveTo>
                  <a:cubicBezTo>
                    <a:pt x="340" y="1488"/>
                    <a:pt x="338" y="1487"/>
                    <a:pt x="337" y="1486"/>
                  </a:cubicBezTo>
                  <a:cubicBezTo>
                    <a:pt x="337" y="1486"/>
                    <a:pt x="337" y="1486"/>
                    <a:pt x="337" y="1486"/>
                  </a:cubicBezTo>
                  <a:cubicBezTo>
                    <a:pt x="335" y="1485"/>
                    <a:pt x="334" y="1483"/>
                    <a:pt x="333" y="1480"/>
                  </a:cubicBezTo>
                  <a:cubicBezTo>
                    <a:pt x="333" y="1478"/>
                    <a:pt x="334" y="1476"/>
                    <a:pt x="335" y="1474"/>
                  </a:cubicBezTo>
                  <a:cubicBezTo>
                    <a:pt x="338" y="1470"/>
                    <a:pt x="343" y="1470"/>
                    <a:pt x="347" y="1472"/>
                  </a:cubicBezTo>
                  <a:cubicBezTo>
                    <a:pt x="351" y="1475"/>
                    <a:pt x="351" y="1480"/>
                    <a:pt x="349" y="1484"/>
                  </a:cubicBezTo>
                  <a:cubicBezTo>
                    <a:pt x="347" y="1486"/>
                    <a:pt x="345" y="1488"/>
                    <a:pt x="342" y="1488"/>
                  </a:cubicBezTo>
                  <a:close/>
                  <a:moveTo>
                    <a:pt x="319" y="1471"/>
                  </a:moveTo>
                  <a:cubicBezTo>
                    <a:pt x="317" y="1471"/>
                    <a:pt x="316" y="1470"/>
                    <a:pt x="314" y="1469"/>
                  </a:cubicBezTo>
                  <a:cubicBezTo>
                    <a:pt x="289" y="1449"/>
                    <a:pt x="264" y="1427"/>
                    <a:pt x="242" y="1404"/>
                  </a:cubicBezTo>
                  <a:cubicBezTo>
                    <a:pt x="241" y="1404"/>
                    <a:pt x="241" y="1404"/>
                    <a:pt x="241" y="1404"/>
                  </a:cubicBezTo>
                  <a:cubicBezTo>
                    <a:pt x="241" y="1404"/>
                    <a:pt x="241" y="1404"/>
                    <a:pt x="241" y="1404"/>
                  </a:cubicBezTo>
                  <a:cubicBezTo>
                    <a:pt x="220" y="1383"/>
                    <a:pt x="199" y="1360"/>
                    <a:pt x="180" y="1336"/>
                  </a:cubicBezTo>
                  <a:cubicBezTo>
                    <a:pt x="176" y="1330"/>
                    <a:pt x="171" y="1324"/>
                    <a:pt x="166" y="1318"/>
                  </a:cubicBezTo>
                  <a:cubicBezTo>
                    <a:pt x="166" y="1318"/>
                    <a:pt x="166" y="1318"/>
                    <a:pt x="166" y="1318"/>
                  </a:cubicBezTo>
                  <a:cubicBezTo>
                    <a:pt x="165" y="1316"/>
                    <a:pt x="164" y="1314"/>
                    <a:pt x="165" y="1312"/>
                  </a:cubicBezTo>
                  <a:cubicBezTo>
                    <a:pt x="165" y="1310"/>
                    <a:pt x="166" y="1308"/>
                    <a:pt x="168" y="1306"/>
                  </a:cubicBezTo>
                  <a:cubicBezTo>
                    <a:pt x="172" y="1304"/>
                    <a:pt x="177" y="1304"/>
                    <a:pt x="180" y="1308"/>
                  </a:cubicBezTo>
                  <a:cubicBezTo>
                    <a:pt x="184" y="1314"/>
                    <a:pt x="189" y="1320"/>
                    <a:pt x="194" y="1325"/>
                  </a:cubicBezTo>
                  <a:cubicBezTo>
                    <a:pt x="212" y="1349"/>
                    <a:pt x="232" y="1371"/>
                    <a:pt x="253" y="1392"/>
                  </a:cubicBezTo>
                  <a:cubicBezTo>
                    <a:pt x="253" y="1392"/>
                    <a:pt x="253" y="1392"/>
                    <a:pt x="253" y="1392"/>
                  </a:cubicBezTo>
                  <a:cubicBezTo>
                    <a:pt x="276" y="1415"/>
                    <a:pt x="300" y="1436"/>
                    <a:pt x="325" y="1455"/>
                  </a:cubicBezTo>
                  <a:cubicBezTo>
                    <a:pt x="328" y="1458"/>
                    <a:pt x="329" y="1464"/>
                    <a:pt x="326" y="1467"/>
                  </a:cubicBezTo>
                  <a:cubicBezTo>
                    <a:pt x="324" y="1469"/>
                    <a:pt x="322" y="1471"/>
                    <a:pt x="319" y="1471"/>
                  </a:cubicBezTo>
                  <a:close/>
                  <a:moveTo>
                    <a:pt x="1331" y="1467"/>
                  </a:moveTo>
                  <a:cubicBezTo>
                    <a:pt x="1329" y="1467"/>
                    <a:pt x="1326" y="1466"/>
                    <a:pt x="1324" y="1464"/>
                  </a:cubicBezTo>
                  <a:cubicBezTo>
                    <a:pt x="1323" y="1462"/>
                    <a:pt x="1322" y="1460"/>
                    <a:pt x="1323" y="1457"/>
                  </a:cubicBezTo>
                  <a:cubicBezTo>
                    <a:pt x="1323" y="1455"/>
                    <a:pt x="1324" y="1453"/>
                    <a:pt x="1326" y="1452"/>
                  </a:cubicBezTo>
                  <a:cubicBezTo>
                    <a:pt x="1329" y="1449"/>
                    <a:pt x="1335" y="1449"/>
                    <a:pt x="1338" y="1453"/>
                  </a:cubicBezTo>
                  <a:cubicBezTo>
                    <a:pt x="1341" y="1457"/>
                    <a:pt x="1340" y="1462"/>
                    <a:pt x="1336" y="1465"/>
                  </a:cubicBezTo>
                  <a:cubicBezTo>
                    <a:pt x="1335" y="1466"/>
                    <a:pt x="1333" y="1467"/>
                    <a:pt x="1331" y="1467"/>
                  </a:cubicBezTo>
                  <a:close/>
                  <a:moveTo>
                    <a:pt x="1353" y="1449"/>
                  </a:moveTo>
                  <a:cubicBezTo>
                    <a:pt x="1350" y="1449"/>
                    <a:pt x="1348" y="1448"/>
                    <a:pt x="1346" y="1446"/>
                  </a:cubicBezTo>
                  <a:cubicBezTo>
                    <a:pt x="1345" y="1444"/>
                    <a:pt x="1344" y="1442"/>
                    <a:pt x="1344" y="1440"/>
                  </a:cubicBezTo>
                  <a:cubicBezTo>
                    <a:pt x="1345" y="1437"/>
                    <a:pt x="1346" y="1435"/>
                    <a:pt x="1347" y="1434"/>
                  </a:cubicBezTo>
                  <a:cubicBezTo>
                    <a:pt x="1375" y="1410"/>
                    <a:pt x="1402" y="1383"/>
                    <a:pt x="1427" y="1355"/>
                  </a:cubicBezTo>
                  <a:cubicBezTo>
                    <a:pt x="1427" y="1355"/>
                    <a:pt x="1427" y="1355"/>
                    <a:pt x="1427" y="1355"/>
                  </a:cubicBezTo>
                  <a:cubicBezTo>
                    <a:pt x="1448" y="1331"/>
                    <a:pt x="1467" y="1306"/>
                    <a:pt x="1485" y="1280"/>
                  </a:cubicBezTo>
                  <a:cubicBezTo>
                    <a:pt x="1488" y="1276"/>
                    <a:pt x="1493" y="1275"/>
                    <a:pt x="1497" y="1278"/>
                  </a:cubicBezTo>
                  <a:cubicBezTo>
                    <a:pt x="1501" y="1281"/>
                    <a:pt x="1502" y="1286"/>
                    <a:pt x="1499" y="1290"/>
                  </a:cubicBezTo>
                  <a:cubicBezTo>
                    <a:pt x="1481" y="1316"/>
                    <a:pt x="1461" y="1342"/>
                    <a:pt x="1440" y="1366"/>
                  </a:cubicBezTo>
                  <a:cubicBezTo>
                    <a:pt x="1414" y="1395"/>
                    <a:pt x="1387" y="1422"/>
                    <a:pt x="1358" y="1447"/>
                  </a:cubicBezTo>
                  <a:cubicBezTo>
                    <a:pt x="1357" y="1448"/>
                    <a:pt x="1355" y="1449"/>
                    <a:pt x="1353" y="1449"/>
                  </a:cubicBezTo>
                  <a:close/>
                  <a:moveTo>
                    <a:pt x="157" y="1299"/>
                  </a:moveTo>
                  <a:cubicBezTo>
                    <a:pt x="154" y="1299"/>
                    <a:pt x="151" y="1297"/>
                    <a:pt x="150" y="1295"/>
                  </a:cubicBezTo>
                  <a:cubicBezTo>
                    <a:pt x="150" y="1295"/>
                    <a:pt x="150" y="1295"/>
                    <a:pt x="150" y="1295"/>
                  </a:cubicBezTo>
                  <a:cubicBezTo>
                    <a:pt x="148" y="1293"/>
                    <a:pt x="148" y="1291"/>
                    <a:pt x="148" y="1289"/>
                  </a:cubicBezTo>
                  <a:cubicBezTo>
                    <a:pt x="149" y="1286"/>
                    <a:pt x="150" y="1285"/>
                    <a:pt x="152" y="1283"/>
                  </a:cubicBezTo>
                  <a:cubicBezTo>
                    <a:pt x="155" y="1281"/>
                    <a:pt x="161" y="1282"/>
                    <a:pt x="163" y="1285"/>
                  </a:cubicBezTo>
                  <a:cubicBezTo>
                    <a:pt x="163" y="1285"/>
                    <a:pt x="163" y="1285"/>
                    <a:pt x="163" y="1285"/>
                  </a:cubicBezTo>
                  <a:cubicBezTo>
                    <a:pt x="166" y="1289"/>
                    <a:pt x="165" y="1294"/>
                    <a:pt x="161" y="1297"/>
                  </a:cubicBezTo>
                  <a:cubicBezTo>
                    <a:pt x="160" y="1298"/>
                    <a:pt x="158" y="1299"/>
                    <a:pt x="157" y="1299"/>
                  </a:cubicBezTo>
                  <a:close/>
                  <a:moveTo>
                    <a:pt x="141" y="1275"/>
                  </a:moveTo>
                  <a:cubicBezTo>
                    <a:pt x="138" y="1275"/>
                    <a:pt x="135" y="1274"/>
                    <a:pt x="134" y="1271"/>
                  </a:cubicBezTo>
                  <a:cubicBezTo>
                    <a:pt x="116" y="1244"/>
                    <a:pt x="100" y="1216"/>
                    <a:pt x="86" y="1187"/>
                  </a:cubicBezTo>
                  <a:cubicBezTo>
                    <a:pt x="69" y="1153"/>
                    <a:pt x="54" y="1117"/>
                    <a:pt x="42" y="1081"/>
                  </a:cubicBezTo>
                  <a:cubicBezTo>
                    <a:pt x="42" y="1079"/>
                    <a:pt x="42" y="1077"/>
                    <a:pt x="43" y="1075"/>
                  </a:cubicBezTo>
                  <a:cubicBezTo>
                    <a:pt x="44" y="1073"/>
                    <a:pt x="45" y="1071"/>
                    <a:pt x="48" y="1071"/>
                  </a:cubicBezTo>
                  <a:cubicBezTo>
                    <a:pt x="52" y="1069"/>
                    <a:pt x="57" y="1072"/>
                    <a:pt x="58" y="1076"/>
                  </a:cubicBezTo>
                  <a:cubicBezTo>
                    <a:pt x="70" y="1111"/>
                    <a:pt x="84" y="1146"/>
                    <a:pt x="101" y="1179"/>
                  </a:cubicBezTo>
                  <a:cubicBezTo>
                    <a:pt x="115" y="1208"/>
                    <a:pt x="131" y="1236"/>
                    <a:pt x="148" y="1262"/>
                  </a:cubicBezTo>
                  <a:cubicBezTo>
                    <a:pt x="150" y="1266"/>
                    <a:pt x="149" y="1271"/>
                    <a:pt x="145" y="1274"/>
                  </a:cubicBezTo>
                  <a:cubicBezTo>
                    <a:pt x="144" y="1275"/>
                    <a:pt x="142" y="1275"/>
                    <a:pt x="141" y="1275"/>
                  </a:cubicBezTo>
                  <a:close/>
                  <a:moveTo>
                    <a:pt x="1508" y="1270"/>
                  </a:moveTo>
                  <a:cubicBezTo>
                    <a:pt x="1506" y="1270"/>
                    <a:pt x="1505" y="1269"/>
                    <a:pt x="1503" y="1269"/>
                  </a:cubicBezTo>
                  <a:cubicBezTo>
                    <a:pt x="1502" y="1267"/>
                    <a:pt x="1500" y="1265"/>
                    <a:pt x="1500" y="1263"/>
                  </a:cubicBezTo>
                  <a:cubicBezTo>
                    <a:pt x="1499" y="1261"/>
                    <a:pt x="1500" y="1259"/>
                    <a:pt x="1501" y="1257"/>
                  </a:cubicBezTo>
                  <a:cubicBezTo>
                    <a:pt x="1503" y="1253"/>
                    <a:pt x="1509" y="1252"/>
                    <a:pt x="1513" y="1254"/>
                  </a:cubicBezTo>
                  <a:cubicBezTo>
                    <a:pt x="1516" y="1257"/>
                    <a:pt x="1518" y="1262"/>
                    <a:pt x="1515" y="1266"/>
                  </a:cubicBezTo>
                  <a:cubicBezTo>
                    <a:pt x="1514" y="1268"/>
                    <a:pt x="1511" y="1270"/>
                    <a:pt x="1508" y="1270"/>
                  </a:cubicBezTo>
                  <a:close/>
                  <a:moveTo>
                    <a:pt x="1523" y="1246"/>
                  </a:moveTo>
                  <a:cubicBezTo>
                    <a:pt x="1521" y="1246"/>
                    <a:pt x="1520" y="1245"/>
                    <a:pt x="1518" y="1245"/>
                  </a:cubicBezTo>
                  <a:cubicBezTo>
                    <a:pt x="1514" y="1242"/>
                    <a:pt x="1513" y="1237"/>
                    <a:pt x="1515" y="1233"/>
                  </a:cubicBezTo>
                  <a:cubicBezTo>
                    <a:pt x="1516" y="1233"/>
                    <a:pt x="1516" y="1232"/>
                    <a:pt x="1516" y="1232"/>
                  </a:cubicBezTo>
                  <a:cubicBezTo>
                    <a:pt x="1516" y="1232"/>
                    <a:pt x="1516" y="1232"/>
                    <a:pt x="1516" y="1232"/>
                  </a:cubicBezTo>
                  <a:cubicBezTo>
                    <a:pt x="1535" y="1200"/>
                    <a:pt x="1552" y="1167"/>
                    <a:pt x="1566" y="1133"/>
                  </a:cubicBezTo>
                  <a:cubicBezTo>
                    <a:pt x="1578" y="1104"/>
                    <a:pt x="1588" y="1074"/>
                    <a:pt x="1597" y="1043"/>
                  </a:cubicBezTo>
                  <a:cubicBezTo>
                    <a:pt x="1598" y="1039"/>
                    <a:pt x="1603" y="1036"/>
                    <a:pt x="1608" y="1037"/>
                  </a:cubicBezTo>
                  <a:cubicBezTo>
                    <a:pt x="1610" y="1038"/>
                    <a:pt x="1612" y="1039"/>
                    <a:pt x="1613" y="1041"/>
                  </a:cubicBezTo>
                  <a:cubicBezTo>
                    <a:pt x="1614" y="1043"/>
                    <a:pt x="1614" y="1046"/>
                    <a:pt x="1613" y="1048"/>
                  </a:cubicBezTo>
                  <a:cubicBezTo>
                    <a:pt x="1605" y="1079"/>
                    <a:pt x="1594" y="1110"/>
                    <a:pt x="1581" y="1140"/>
                  </a:cubicBezTo>
                  <a:cubicBezTo>
                    <a:pt x="1567" y="1174"/>
                    <a:pt x="1550" y="1208"/>
                    <a:pt x="1531" y="1240"/>
                  </a:cubicBezTo>
                  <a:cubicBezTo>
                    <a:pt x="1531" y="1241"/>
                    <a:pt x="1531" y="1241"/>
                    <a:pt x="1531" y="1241"/>
                  </a:cubicBezTo>
                  <a:cubicBezTo>
                    <a:pt x="1530" y="1241"/>
                    <a:pt x="1530" y="1241"/>
                    <a:pt x="1530" y="1242"/>
                  </a:cubicBezTo>
                  <a:cubicBezTo>
                    <a:pt x="1529" y="1244"/>
                    <a:pt x="1526" y="1246"/>
                    <a:pt x="1523" y="1246"/>
                  </a:cubicBezTo>
                  <a:close/>
                  <a:moveTo>
                    <a:pt x="42" y="1060"/>
                  </a:moveTo>
                  <a:cubicBezTo>
                    <a:pt x="38" y="1060"/>
                    <a:pt x="35" y="1058"/>
                    <a:pt x="34" y="1054"/>
                  </a:cubicBezTo>
                  <a:cubicBezTo>
                    <a:pt x="33" y="1052"/>
                    <a:pt x="33" y="1050"/>
                    <a:pt x="34" y="1048"/>
                  </a:cubicBezTo>
                  <a:cubicBezTo>
                    <a:pt x="35" y="1046"/>
                    <a:pt x="37" y="1044"/>
                    <a:pt x="39" y="1043"/>
                  </a:cubicBezTo>
                  <a:cubicBezTo>
                    <a:pt x="44" y="1042"/>
                    <a:pt x="49" y="1045"/>
                    <a:pt x="50" y="1049"/>
                  </a:cubicBezTo>
                  <a:cubicBezTo>
                    <a:pt x="51" y="1051"/>
                    <a:pt x="50" y="1054"/>
                    <a:pt x="49" y="1056"/>
                  </a:cubicBezTo>
                  <a:cubicBezTo>
                    <a:pt x="48" y="1058"/>
                    <a:pt x="46" y="1059"/>
                    <a:pt x="44" y="1060"/>
                  </a:cubicBezTo>
                  <a:cubicBezTo>
                    <a:pt x="43" y="1060"/>
                    <a:pt x="43" y="1060"/>
                    <a:pt x="42" y="1060"/>
                  </a:cubicBezTo>
                  <a:close/>
                  <a:moveTo>
                    <a:pt x="34" y="1033"/>
                  </a:moveTo>
                  <a:cubicBezTo>
                    <a:pt x="30" y="1033"/>
                    <a:pt x="27" y="1030"/>
                    <a:pt x="26" y="1026"/>
                  </a:cubicBezTo>
                  <a:cubicBezTo>
                    <a:pt x="18" y="995"/>
                    <a:pt x="12" y="963"/>
                    <a:pt x="8" y="931"/>
                  </a:cubicBezTo>
                  <a:cubicBezTo>
                    <a:pt x="3" y="895"/>
                    <a:pt x="0" y="859"/>
                    <a:pt x="0" y="822"/>
                  </a:cubicBezTo>
                  <a:cubicBezTo>
                    <a:pt x="0" y="821"/>
                    <a:pt x="1" y="820"/>
                    <a:pt x="1" y="818"/>
                  </a:cubicBezTo>
                  <a:cubicBezTo>
                    <a:pt x="1" y="817"/>
                    <a:pt x="1" y="817"/>
                    <a:pt x="1" y="817"/>
                  </a:cubicBezTo>
                  <a:cubicBezTo>
                    <a:pt x="1" y="812"/>
                    <a:pt x="4" y="809"/>
                    <a:pt x="9" y="809"/>
                  </a:cubicBezTo>
                  <a:cubicBezTo>
                    <a:pt x="9" y="809"/>
                    <a:pt x="9" y="809"/>
                    <a:pt x="9" y="809"/>
                  </a:cubicBezTo>
                  <a:cubicBezTo>
                    <a:pt x="11" y="809"/>
                    <a:pt x="13" y="810"/>
                    <a:pt x="15" y="811"/>
                  </a:cubicBezTo>
                  <a:cubicBezTo>
                    <a:pt x="17" y="813"/>
                    <a:pt x="17" y="815"/>
                    <a:pt x="17" y="817"/>
                  </a:cubicBezTo>
                  <a:cubicBezTo>
                    <a:pt x="17" y="819"/>
                    <a:pt x="17" y="821"/>
                    <a:pt x="17" y="822"/>
                  </a:cubicBezTo>
                  <a:cubicBezTo>
                    <a:pt x="17" y="858"/>
                    <a:pt x="20" y="894"/>
                    <a:pt x="25" y="929"/>
                  </a:cubicBezTo>
                  <a:cubicBezTo>
                    <a:pt x="29" y="960"/>
                    <a:pt x="35" y="992"/>
                    <a:pt x="43" y="1022"/>
                  </a:cubicBezTo>
                  <a:cubicBezTo>
                    <a:pt x="44" y="1027"/>
                    <a:pt x="41" y="1031"/>
                    <a:pt x="36" y="1033"/>
                  </a:cubicBezTo>
                  <a:cubicBezTo>
                    <a:pt x="36" y="1033"/>
                    <a:pt x="35" y="1033"/>
                    <a:pt x="34" y="1033"/>
                  </a:cubicBezTo>
                  <a:close/>
                  <a:moveTo>
                    <a:pt x="1613" y="1027"/>
                  </a:moveTo>
                  <a:cubicBezTo>
                    <a:pt x="1612" y="1027"/>
                    <a:pt x="1611" y="1027"/>
                    <a:pt x="1611" y="1027"/>
                  </a:cubicBezTo>
                  <a:cubicBezTo>
                    <a:pt x="1608" y="1026"/>
                    <a:pt x="1606" y="1025"/>
                    <a:pt x="1605" y="1023"/>
                  </a:cubicBezTo>
                  <a:cubicBezTo>
                    <a:pt x="1604" y="1021"/>
                    <a:pt x="1604" y="1018"/>
                    <a:pt x="1604" y="1016"/>
                  </a:cubicBezTo>
                  <a:cubicBezTo>
                    <a:pt x="1605" y="1012"/>
                    <a:pt x="1610" y="1009"/>
                    <a:pt x="1615" y="1010"/>
                  </a:cubicBezTo>
                  <a:cubicBezTo>
                    <a:pt x="1619" y="1011"/>
                    <a:pt x="1622" y="1016"/>
                    <a:pt x="1621" y="1020"/>
                  </a:cubicBezTo>
                  <a:cubicBezTo>
                    <a:pt x="1620" y="1024"/>
                    <a:pt x="1617" y="1027"/>
                    <a:pt x="1613" y="1027"/>
                  </a:cubicBezTo>
                  <a:close/>
                  <a:moveTo>
                    <a:pt x="1619" y="999"/>
                  </a:moveTo>
                  <a:cubicBezTo>
                    <a:pt x="1618" y="999"/>
                    <a:pt x="1618" y="999"/>
                    <a:pt x="1617" y="999"/>
                  </a:cubicBezTo>
                  <a:cubicBezTo>
                    <a:pt x="1613" y="998"/>
                    <a:pt x="1610" y="994"/>
                    <a:pt x="1611" y="989"/>
                  </a:cubicBezTo>
                  <a:cubicBezTo>
                    <a:pt x="1614" y="973"/>
                    <a:pt x="1617" y="956"/>
                    <a:pt x="1619" y="940"/>
                  </a:cubicBezTo>
                  <a:cubicBezTo>
                    <a:pt x="1622" y="919"/>
                    <a:pt x="1625" y="899"/>
                    <a:pt x="1626" y="878"/>
                  </a:cubicBezTo>
                  <a:cubicBezTo>
                    <a:pt x="1627" y="860"/>
                    <a:pt x="1628" y="842"/>
                    <a:pt x="1628" y="823"/>
                  </a:cubicBezTo>
                  <a:cubicBezTo>
                    <a:pt x="1628" y="810"/>
                    <a:pt x="1628" y="796"/>
                    <a:pt x="1627" y="783"/>
                  </a:cubicBezTo>
                  <a:cubicBezTo>
                    <a:pt x="1627" y="781"/>
                    <a:pt x="1628" y="779"/>
                    <a:pt x="1629" y="777"/>
                  </a:cubicBezTo>
                  <a:cubicBezTo>
                    <a:pt x="1631" y="775"/>
                    <a:pt x="1633" y="774"/>
                    <a:pt x="1635" y="774"/>
                  </a:cubicBezTo>
                  <a:cubicBezTo>
                    <a:pt x="1640" y="774"/>
                    <a:pt x="1644" y="778"/>
                    <a:pt x="1644" y="782"/>
                  </a:cubicBezTo>
                  <a:cubicBezTo>
                    <a:pt x="1645" y="796"/>
                    <a:pt x="1645" y="810"/>
                    <a:pt x="1645" y="823"/>
                  </a:cubicBezTo>
                  <a:cubicBezTo>
                    <a:pt x="1645" y="842"/>
                    <a:pt x="1644" y="861"/>
                    <a:pt x="1643" y="879"/>
                  </a:cubicBezTo>
                  <a:cubicBezTo>
                    <a:pt x="1642" y="900"/>
                    <a:pt x="1639" y="921"/>
                    <a:pt x="1636" y="942"/>
                  </a:cubicBezTo>
                  <a:cubicBezTo>
                    <a:pt x="1634" y="959"/>
                    <a:pt x="1631" y="976"/>
                    <a:pt x="1627" y="992"/>
                  </a:cubicBezTo>
                  <a:cubicBezTo>
                    <a:pt x="1626" y="996"/>
                    <a:pt x="1623" y="999"/>
                    <a:pt x="1619" y="999"/>
                  </a:cubicBezTo>
                  <a:close/>
                  <a:moveTo>
                    <a:pt x="10" y="797"/>
                  </a:moveTo>
                  <a:cubicBezTo>
                    <a:pt x="10" y="797"/>
                    <a:pt x="9" y="797"/>
                    <a:pt x="9" y="797"/>
                  </a:cubicBezTo>
                  <a:cubicBezTo>
                    <a:pt x="7" y="797"/>
                    <a:pt x="5" y="796"/>
                    <a:pt x="3" y="795"/>
                  </a:cubicBezTo>
                  <a:cubicBezTo>
                    <a:pt x="2" y="793"/>
                    <a:pt x="1" y="791"/>
                    <a:pt x="1" y="789"/>
                  </a:cubicBezTo>
                  <a:cubicBezTo>
                    <a:pt x="1" y="784"/>
                    <a:pt x="5" y="780"/>
                    <a:pt x="10" y="780"/>
                  </a:cubicBezTo>
                  <a:cubicBezTo>
                    <a:pt x="12" y="780"/>
                    <a:pt x="14" y="781"/>
                    <a:pt x="16" y="783"/>
                  </a:cubicBezTo>
                  <a:cubicBezTo>
                    <a:pt x="17" y="785"/>
                    <a:pt x="18" y="787"/>
                    <a:pt x="18" y="789"/>
                  </a:cubicBezTo>
                  <a:cubicBezTo>
                    <a:pt x="18" y="794"/>
                    <a:pt x="14" y="797"/>
                    <a:pt x="10" y="797"/>
                  </a:cubicBezTo>
                  <a:close/>
                  <a:moveTo>
                    <a:pt x="11" y="769"/>
                  </a:moveTo>
                  <a:cubicBezTo>
                    <a:pt x="11" y="769"/>
                    <a:pt x="11" y="769"/>
                    <a:pt x="11" y="769"/>
                  </a:cubicBezTo>
                  <a:cubicBezTo>
                    <a:pt x="8" y="769"/>
                    <a:pt x="6" y="768"/>
                    <a:pt x="5" y="766"/>
                  </a:cubicBezTo>
                  <a:cubicBezTo>
                    <a:pt x="3" y="764"/>
                    <a:pt x="3" y="762"/>
                    <a:pt x="3" y="760"/>
                  </a:cubicBezTo>
                  <a:cubicBezTo>
                    <a:pt x="3" y="754"/>
                    <a:pt x="4" y="748"/>
                    <a:pt x="5" y="741"/>
                  </a:cubicBezTo>
                  <a:cubicBezTo>
                    <a:pt x="7" y="715"/>
                    <a:pt x="11" y="689"/>
                    <a:pt x="16" y="664"/>
                  </a:cubicBezTo>
                  <a:cubicBezTo>
                    <a:pt x="16" y="664"/>
                    <a:pt x="16" y="664"/>
                    <a:pt x="16" y="664"/>
                  </a:cubicBezTo>
                  <a:cubicBezTo>
                    <a:pt x="16" y="664"/>
                    <a:pt x="16" y="663"/>
                    <a:pt x="16" y="663"/>
                  </a:cubicBezTo>
                  <a:cubicBezTo>
                    <a:pt x="24" y="626"/>
                    <a:pt x="34" y="589"/>
                    <a:pt x="46" y="554"/>
                  </a:cubicBezTo>
                  <a:cubicBezTo>
                    <a:pt x="48" y="549"/>
                    <a:pt x="52" y="547"/>
                    <a:pt x="57" y="548"/>
                  </a:cubicBezTo>
                  <a:cubicBezTo>
                    <a:pt x="61" y="550"/>
                    <a:pt x="64" y="555"/>
                    <a:pt x="62" y="559"/>
                  </a:cubicBezTo>
                  <a:cubicBezTo>
                    <a:pt x="50" y="594"/>
                    <a:pt x="40" y="631"/>
                    <a:pt x="33" y="667"/>
                  </a:cubicBezTo>
                  <a:cubicBezTo>
                    <a:pt x="28" y="692"/>
                    <a:pt x="24" y="717"/>
                    <a:pt x="21" y="743"/>
                  </a:cubicBezTo>
                  <a:cubicBezTo>
                    <a:pt x="21" y="749"/>
                    <a:pt x="20" y="755"/>
                    <a:pt x="20" y="761"/>
                  </a:cubicBezTo>
                  <a:cubicBezTo>
                    <a:pt x="19" y="766"/>
                    <a:pt x="16" y="769"/>
                    <a:pt x="11" y="769"/>
                  </a:cubicBezTo>
                  <a:close/>
                  <a:moveTo>
                    <a:pt x="1634" y="763"/>
                  </a:moveTo>
                  <a:cubicBezTo>
                    <a:pt x="1629" y="763"/>
                    <a:pt x="1625" y="760"/>
                    <a:pt x="1625" y="755"/>
                  </a:cubicBezTo>
                  <a:cubicBezTo>
                    <a:pt x="1625" y="755"/>
                    <a:pt x="1625" y="755"/>
                    <a:pt x="1625" y="755"/>
                  </a:cubicBezTo>
                  <a:cubicBezTo>
                    <a:pt x="1625" y="753"/>
                    <a:pt x="1626" y="751"/>
                    <a:pt x="1627" y="749"/>
                  </a:cubicBezTo>
                  <a:cubicBezTo>
                    <a:pt x="1629" y="747"/>
                    <a:pt x="1631" y="746"/>
                    <a:pt x="1633" y="746"/>
                  </a:cubicBezTo>
                  <a:cubicBezTo>
                    <a:pt x="1638" y="746"/>
                    <a:pt x="1642" y="749"/>
                    <a:pt x="1642" y="754"/>
                  </a:cubicBezTo>
                  <a:cubicBezTo>
                    <a:pt x="1642" y="754"/>
                    <a:pt x="1642" y="754"/>
                    <a:pt x="1642" y="754"/>
                  </a:cubicBezTo>
                  <a:cubicBezTo>
                    <a:pt x="1642" y="754"/>
                    <a:pt x="1642" y="754"/>
                    <a:pt x="1642" y="754"/>
                  </a:cubicBezTo>
                  <a:cubicBezTo>
                    <a:pt x="1642" y="756"/>
                    <a:pt x="1641" y="758"/>
                    <a:pt x="1640" y="760"/>
                  </a:cubicBezTo>
                  <a:cubicBezTo>
                    <a:pt x="1639" y="762"/>
                    <a:pt x="1637" y="763"/>
                    <a:pt x="1634" y="763"/>
                  </a:cubicBezTo>
                  <a:cubicBezTo>
                    <a:pt x="1634" y="763"/>
                    <a:pt x="1634" y="763"/>
                    <a:pt x="1634" y="763"/>
                  </a:cubicBezTo>
                  <a:close/>
                  <a:moveTo>
                    <a:pt x="1631" y="735"/>
                  </a:moveTo>
                  <a:cubicBezTo>
                    <a:pt x="1626" y="735"/>
                    <a:pt x="1623" y="732"/>
                    <a:pt x="1622" y="727"/>
                  </a:cubicBezTo>
                  <a:cubicBezTo>
                    <a:pt x="1618" y="695"/>
                    <a:pt x="1612" y="662"/>
                    <a:pt x="1605" y="630"/>
                  </a:cubicBezTo>
                  <a:cubicBezTo>
                    <a:pt x="1603" y="626"/>
                    <a:pt x="1606" y="621"/>
                    <a:pt x="1611" y="620"/>
                  </a:cubicBezTo>
                  <a:cubicBezTo>
                    <a:pt x="1615" y="619"/>
                    <a:pt x="1620" y="622"/>
                    <a:pt x="1621" y="626"/>
                  </a:cubicBezTo>
                  <a:cubicBezTo>
                    <a:pt x="1629" y="659"/>
                    <a:pt x="1635" y="692"/>
                    <a:pt x="1639" y="725"/>
                  </a:cubicBezTo>
                  <a:cubicBezTo>
                    <a:pt x="1640" y="730"/>
                    <a:pt x="1636" y="734"/>
                    <a:pt x="1632" y="735"/>
                  </a:cubicBezTo>
                  <a:cubicBezTo>
                    <a:pt x="1631" y="735"/>
                    <a:pt x="1631" y="735"/>
                    <a:pt x="1631" y="735"/>
                  </a:cubicBezTo>
                  <a:close/>
                  <a:moveTo>
                    <a:pt x="1592" y="566"/>
                  </a:moveTo>
                  <a:cubicBezTo>
                    <a:pt x="1588" y="566"/>
                    <a:pt x="1585" y="563"/>
                    <a:pt x="1584" y="560"/>
                  </a:cubicBezTo>
                  <a:cubicBezTo>
                    <a:pt x="1573" y="530"/>
                    <a:pt x="1561" y="500"/>
                    <a:pt x="1547" y="472"/>
                  </a:cubicBezTo>
                  <a:cubicBezTo>
                    <a:pt x="1546" y="470"/>
                    <a:pt x="1546" y="468"/>
                    <a:pt x="1547" y="465"/>
                  </a:cubicBezTo>
                  <a:cubicBezTo>
                    <a:pt x="1548" y="463"/>
                    <a:pt x="1549" y="462"/>
                    <a:pt x="1551" y="461"/>
                  </a:cubicBezTo>
                  <a:cubicBezTo>
                    <a:pt x="1556" y="459"/>
                    <a:pt x="1561" y="461"/>
                    <a:pt x="1563" y="465"/>
                  </a:cubicBezTo>
                  <a:cubicBezTo>
                    <a:pt x="1577" y="494"/>
                    <a:pt x="1589" y="524"/>
                    <a:pt x="1600" y="554"/>
                  </a:cubicBezTo>
                  <a:cubicBezTo>
                    <a:pt x="1601" y="556"/>
                    <a:pt x="1600" y="559"/>
                    <a:pt x="1599" y="561"/>
                  </a:cubicBezTo>
                  <a:cubicBezTo>
                    <a:pt x="1598" y="563"/>
                    <a:pt x="1597" y="564"/>
                    <a:pt x="1595" y="565"/>
                  </a:cubicBezTo>
                  <a:cubicBezTo>
                    <a:pt x="1594" y="565"/>
                    <a:pt x="1593" y="566"/>
                    <a:pt x="1592" y="566"/>
                  </a:cubicBezTo>
                  <a:close/>
                  <a:moveTo>
                    <a:pt x="64" y="538"/>
                  </a:moveTo>
                  <a:cubicBezTo>
                    <a:pt x="64" y="538"/>
                    <a:pt x="64" y="538"/>
                    <a:pt x="64" y="538"/>
                  </a:cubicBezTo>
                  <a:cubicBezTo>
                    <a:pt x="64" y="538"/>
                    <a:pt x="64" y="538"/>
                    <a:pt x="64" y="538"/>
                  </a:cubicBezTo>
                  <a:cubicBezTo>
                    <a:pt x="63" y="538"/>
                    <a:pt x="62" y="538"/>
                    <a:pt x="61" y="538"/>
                  </a:cubicBezTo>
                  <a:cubicBezTo>
                    <a:pt x="56" y="536"/>
                    <a:pt x="54" y="531"/>
                    <a:pt x="56" y="527"/>
                  </a:cubicBezTo>
                  <a:cubicBezTo>
                    <a:pt x="58" y="522"/>
                    <a:pt x="63" y="520"/>
                    <a:pt x="67" y="522"/>
                  </a:cubicBezTo>
                  <a:cubicBezTo>
                    <a:pt x="71" y="524"/>
                    <a:pt x="73" y="528"/>
                    <a:pt x="72" y="533"/>
                  </a:cubicBezTo>
                  <a:cubicBezTo>
                    <a:pt x="72" y="533"/>
                    <a:pt x="72" y="533"/>
                    <a:pt x="72" y="533"/>
                  </a:cubicBezTo>
                  <a:cubicBezTo>
                    <a:pt x="70" y="536"/>
                    <a:pt x="67" y="538"/>
                    <a:pt x="64" y="538"/>
                  </a:cubicBezTo>
                  <a:close/>
                  <a:moveTo>
                    <a:pt x="74" y="512"/>
                  </a:moveTo>
                  <a:cubicBezTo>
                    <a:pt x="73" y="512"/>
                    <a:pt x="72" y="512"/>
                    <a:pt x="71" y="511"/>
                  </a:cubicBezTo>
                  <a:cubicBezTo>
                    <a:pt x="69" y="510"/>
                    <a:pt x="67" y="509"/>
                    <a:pt x="67" y="507"/>
                  </a:cubicBezTo>
                  <a:cubicBezTo>
                    <a:pt x="66" y="505"/>
                    <a:pt x="66" y="502"/>
                    <a:pt x="67" y="500"/>
                  </a:cubicBezTo>
                  <a:cubicBezTo>
                    <a:pt x="76" y="479"/>
                    <a:pt x="86" y="458"/>
                    <a:pt x="96" y="438"/>
                  </a:cubicBezTo>
                  <a:cubicBezTo>
                    <a:pt x="101" y="430"/>
                    <a:pt x="105" y="421"/>
                    <a:pt x="110" y="413"/>
                  </a:cubicBezTo>
                  <a:cubicBezTo>
                    <a:pt x="129" y="380"/>
                    <a:pt x="150" y="349"/>
                    <a:pt x="174" y="318"/>
                  </a:cubicBezTo>
                  <a:cubicBezTo>
                    <a:pt x="176" y="315"/>
                    <a:pt x="182" y="314"/>
                    <a:pt x="185" y="317"/>
                  </a:cubicBezTo>
                  <a:cubicBezTo>
                    <a:pt x="189" y="320"/>
                    <a:pt x="190" y="325"/>
                    <a:pt x="187" y="329"/>
                  </a:cubicBezTo>
                  <a:cubicBezTo>
                    <a:pt x="164" y="358"/>
                    <a:pt x="143" y="390"/>
                    <a:pt x="125" y="422"/>
                  </a:cubicBezTo>
                  <a:cubicBezTo>
                    <a:pt x="120" y="430"/>
                    <a:pt x="116" y="438"/>
                    <a:pt x="111" y="446"/>
                  </a:cubicBezTo>
                  <a:cubicBezTo>
                    <a:pt x="101" y="466"/>
                    <a:pt x="91" y="486"/>
                    <a:pt x="82" y="507"/>
                  </a:cubicBezTo>
                  <a:cubicBezTo>
                    <a:pt x="81" y="510"/>
                    <a:pt x="78" y="512"/>
                    <a:pt x="74" y="512"/>
                  </a:cubicBezTo>
                  <a:close/>
                  <a:moveTo>
                    <a:pt x="1542" y="451"/>
                  </a:moveTo>
                  <a:cubicBezTo>
                    <a:pt x="1539" y="451"/>
                    <a:pt x="1536" y="450"/>
                    <a:pt x="1535" y="447"/>
                  </a:cubicBezTo>
                  <a:cubicBezTo>
                    <a:pt x="1533" y="443"/>
                    <a:pt x="1534" y="438"/>
                    <a:pt x="1538" y="436"/>
                  </a:cubicBezTo>
                  <a:cubicBezTo>
                    <a:pt x="1542" y="433"/>
                    <a:pt x="1548" y="435"/>
                    <a:pt x="1550" y="439"/>
                  </a:cubicBezTo>
                  <a:cubicBezTo>
                    <a:pt x="1551" y="441"/>
                    <a:pt x="1551" y="443"/>
                    <a:pt x="1550" y="446"/>
                  </a:cubicBezTo>
                  <a:cubicBezTo>
                    <a:pt x="1550" y="448"/>
                    <a:pt x="1548" y="449"/>
                    <a:pt x="1546" y="451"/>
                  </a:cubicBezTo>
                  <a:cubicBezTo>
                    <a:pt x="1545" y="451"/>
                    <a:pt x="1544" y="451"/>
                    <a:pt x="1542" y="451"/>
                  </a:cubicBezTo>
                  <a:close/>
                  <a:moveTo>
                    <a:pt x="1529" y="427"/>
                  </a:moveTo>
                  <a:cubicBezTo>
                    <a:pt x="1526" y="427"/>
                    <a:pt x="1523" y="425"/>
                    <a:pt x="1521" y="422"/>
                  </a:cubicBezTo>
                  <a:cubicBezTo>
                    <a:pt x="1503" y="390"/>
                    <a:pt x="1482" y="359"/>
                    <a:pt x="1459" y="329"/>
                  </a:cubicBezTo>
                  <a:cubicBezTo>
                    <a:pt x="1449" y="317"/>
                    <a:pt x="1439" y="304"/>
                    <a:pt x="1428" y="292"/>
                  </a:cubicBezTo>
                  <a:cubicBezTo>
                    <a:pt x="1418" y="280"/>
                    <a:pt x="1407" y="269"/>
                    <a:pt x="1397" y="258"/>
                  </a:cubicBezTo>
                  <a:cubicBezTo>
                    <a:pt x="1393" y="255"/>
                    <a:pt x="1393" y="249"/>
                    <a:pt x="1397" y="246"/>
                  </a:cubicBezTo>
                  <a:cubicBezTo>
                    <a:pt x="1400" y="243"/>
                    <a:pt x="1405" y="243"/>
                    <a:pt x="1409" y="246"/>
                  </a:cubicBezTo>
                  <a:cubicBezTo>
                    <a:pt x="1420" y="257"/>
                    <a:pt x="1431" y="269"/>
                    <a:pt x="1441" y="281"/>
                  </a:cubicBezTo>
                  <a:cubicBezTo>
                    <a:pt x="1452" y="293"/>
                    <a:pt x="1462" y="306"/>
                    <a:pt x="1473" y="319"/>
                  </a:cubicBezTo>
                  <a:cubicBezTo>
                    <a:pt x="1496" y="349"/>
                    <a:pt x="1517" y="381"/>
                    <a:pt x="1536" y="414"/>
                  </a:cubicBezTo>
                  <a:cubicBezTo>
                    <a:pt x="1538" y="418"/>
                    <a:pt x="1537" y="423"/>
                    <a:pt x="1533" y="426"/>
                  </a:cubicBezTo>
                  <a:cubicBezTo>
                    <a:pt x="1532" y="426"/>
                    <a:pt x="1530" y="427"/>
                    <a:pt x="1529" y="427"/>
                  </a:cubicBezTo>
                  <a:close/>
                  <a:moveTo>
                    <a:pt x="198" y="310"/>
                  </a:moveTo>
                  <a:cubicBezTo>
                    <a:pt x="196" y="310"/>
                    <a:pt x="194" y="309"/>
                    <a:pt x="193" y="308"/>
                  </a:cubicBezTo>
                  <a:cubicBezTo>
                    <a:pt x="191" y="307"/>
                    <a:pt x="190" y="305"/>
                    <a:pt x="190" y="302"/>
                  </a:cubicBezTo>
                  <a:cubicBezTo>
                    <a:pt x="189" y="300"/>
                    <a:pt x="190" y="298"/>
                    <a:pt x="191" y="296"/>
                  </a:cubicBezTo>
                  <a:cubicBezTo>
                    <a:pt x="194" y="293"/>
                    <a:pt x="200" y="292"/>
                    <a:pt x="203" y="295"/>
                  </a:cubicBezTo>
                  <a:cubicBezTo>
                    <a:pt x="207" y="298"/>
                    <a:pt x="208" y="303"/>
                    <a:pt x="205" y="307"/>
                  </a:cubicBezTo>
                  <a:cubicBezTo>
                    <a:pt x="204" y="307"/>
                    <a:pt x="204" y="307"/>
                    <a:pt x="204" y="307"/>
                  </a:cubicBezTo>
                  <a:cubicBezTo>
                    <a:pt x="203" y="309"/>
                    <a:pt x="200" y="310"/>
                    <a:pt x="198" y="310"/>
                  </a:cubicBezTo>
                  <a:close/>
                  <a:moveTo>
                    <a:pt x="216" y="289"/>
                  </a:moveTo>
                  <a:cubicBezTo>
                    <a:pt x="214" y="289"/>
                    <a:pt x="212" y="288"/>
                    <a:pt x="211" y="287"/>
                  </a:cubicBezTo>
                  <a:cubicBezTo>
                    <a:pt x="209" y="285"/>
                    <a:pt x="208" y="283"/>
                    <a:pt x="208" y="281"/>
                  </a:cubicBezTo>
                  <a:cubicBezTo>
                    <a:pt x="208" y="278"/>
                    <a:pt x="209" y="276"/>
                    <a:pt x="210" y="275"/>
                  </a:cubicBezTo>
                  <a:cubicBezTo>
                    <a:pt x="232" y="250"/>
                    <a:pt x="255" y="227"/>
                    <a:pt x="279" y="206"/>
                  </a:cubicBezTo>
                  <a:cubicBezTo>
                    <a:pt x="284" y="201"/>
                    <a:pt x="290" y="197"/>
                    <a:pt x="295" y="192"/>
                  </a:cubicBezTo>
                  <a:cubicBezTo>
                    <a:pt x="319" y="172"/>
                    <a:pt x="344" y="154"/>
                    <a:pt x="370" y="137"/>
                  </a:cubicBezTo>
                  <a:cubicBezTo>
                    <a:pt x="370" y="137"/>
                    <a:pt x="370" y="137"/>
                    <a:pt x="370" y="137"/>
                  </a:cubicBezTo>
                  <a:cubicBezTo>
                    <a:pt x="374" y="134"/>
                    <a:pt x="379" y="135"/>
                    <a:pt x="381" y="139"/>
                  </a:cubicBezTo>
                  <a:cubicBezTo>
                    <a:pt x="383" y="141"/>
                    <a:pt x="383" y="143"/>
                    <a:pt x="383" y="145"/>
                  </a:cubicBezTo>
                  <a:cubicBezTo>
                    <a:pt x="382" y="148"/>
                    <a:pt x="381" y="150"/>
                    <a:pt x="379" y="151"/>
                  </a:cubicBezTo>
                  <a:cubicBezTo>
                    <a:pt x="354" y="168"/>
                    <a:pt x="329" y="186"/>
                    <a:pt x="306" y="205"/>
                  </a:cubicBezTo>
                  <a:cubicBezTo>
                    <a:pt x="301" y="210"/>
                    <a:pt x="295" y="214"/>
                    <a:pt x="290" y="219"/>
                  </a:cubicBezTo>
                  <a:cubicBezTo>
                    <a:pt x="267" y="240"/>
                    <a:pt x="244" y="262"/>
                    <a:pt x="223" y="286"/>
                  </a:cubicBezTo>
                  <a:cubicBezTo>
                    <a:pt x="221" y="288"/>
                    <a:pt x="219" y="289"/>
                    <a:pt x="216" y="289"/>
                  </a:cubicBezTo>
                  <a:close/>
                  <a:moveTo>
                    <a:pt x="1382" y="241"/>
                  </a:moveTo>
                  <a:cubicBezTo>
                    <a:pt x="1380" y="241"/>
                    <a:pt x="1378" y="240"/>
                    <a:pt x="1377" y="238"/>
                  </a:cubicBezTo>
                  <a:cubicBezTo>
                    <a:pt x="1375" y="237"/>
                    <a:pt x="1374" y="235"/>
                    <a:pt x="1374" y="232"/>
                  </a:cubicBezTo>
                  <a:cubicBezTo>
                    <a:pt x="1374" y="230"/>
                    <a:pt x="1375" y="228"/>
                    <a:pt x="1376" y="226"/>
                  </a:cubicBezTo>
                  <a:cubicBezTo>
                    <a:pt x="1379" y="223"/>
                    <a:pt x="1385" y="223"/>
                    <a:pt x="1388" y="226"/>
                  </a:cubicBezTo>
                  <a:cubicBezTo>
                    <a:pt x="1390" y="228"/>
                    <a:pt x="1391" y="230"/>
                    <a:pt x="1391" y="232"/>
                  </a:cubicBezTo>
                  <a:cubicBezTo>
                    <a:pt x="1391" y="234"/>
                    <a:pt x="1390" y="236"/>
                    <a:pt x="1389" y="238"/>
                  </a:cubicBezTo>
                  <a:cubicBezTo>
                    <a:pt x="1387" y="240"/>
                    <a:pt x="1385" y="241"/>
                    <a:pt x="1382" y="241"/>
                  </a:cubicBezTo>
                  <a:close/>
                  <a:moveTo>
                    <a:pt x="1361" y="222"/>
                  </a:moveTo>
                  <a:cubicBezTo>
                    <a:pt x="1359" y="222"/>
                    <a:pt x="1357" y="221"/>
                    <a:pt x="1356" y="219"/>
                  </a:cubicBezTo>
                  <a:cubicBezTo>
                    <a:pt x="1328" y="195"/>
                    <a:pt x="1298" y="172"/>
                    <a:pt x="1267" y="151"/>
                  </a:cubicBezTo>
                  <a:cubicBezTo>
                    <a:pt x="1241" y="134"/>
                    <a:pt x="1213" y="118"/>
                    <a:pt x="1185" y="104"/>
                  </a:cubicBezTo>
                  <a:cubicBezTo>
                    <a:pt x="1183" y="103"/>
                    <a:pt x="1181" y="101"/>
                    <a:pt x="1180" y="99"/>
                  </a:cubicBezTo>
                  <a:cubicBezTo>
                    <a:pt x="1180" y="97"/>
                    <a:pt x="1180" y="94"/>
                    <a:pt x="1181" y="92"/>
                  </a:cubicBezTo>
                  <a:cubicBezTo>
                    <a:pt x="1183" y="88"/>
                    <a:pt x="1188" y="87"/>
                    <a:pt x="1192" y="89"/>
                  </a:cubicBezTo>
                  <a:cubicBezTo>
                    <a:pt x="1221" y="103"/>
                    <a:pt x="1249" y="119"/>
                    <a:pt x="1276" y="137"/>
                  </a:cubicBezTo>
                  <a:cubicBezTo>
                    <a:pt x="1308" y="158"/>
                    <a:pt x="1339" y="182"/>
                    <a:pt x="1367" y="207"/>
                  </a:cubicBezTo>
                  <a:cubicBezTo>
                    <a:pt x="1367" y="207"/>
                    <a:pt x="1367" y="207"/>
                    <a:pt x="1367" y="207"/>
                  </a:cubicBezTo>
                  <a:cubicBezTo>
                    <a:pt x="1371" y="210"/>
                    <a:pt x="1371" y="215"/>
                    <a:pt x="1368" y="219"/>
                  </a:cubicBezTo>
                  <a:cubicBezTo>
                    <a:pt x="1366" y="221"/>
                    <a:pt x="1364" y="222"/>
                    <a:pt x="1361" y="222"/>
                  </a:cubicBezTo>
                  <a:close/>
                  <a:moveTo>
                    <a:pt x="398" y="137"/>
                  </a:moveTo>
                  <a:cubicBezTo>
                    <a:pt x="395" y="137"/>
                    <a:pt x="393" y="136"/>
                    <a:pt x="391" y="133"/>
                  </a:cubicBezTo>
                  <a:cubicBezTo>
                    <a:pt x="390" y="131"/>
                    <a:pt x="390" y="129"/>
                    <a:pt x="390" y="127"/>
                  </a:cubicBezTo>
                  <a:cubicBezTo>
                    <a:pt x="391" y="124"/>
                    <a:pt x="392" y="123"/>
                    <a:pt x="394" y="121"/>
                  </a:cubicBezTo>
                  <a:cubicBezTo>
                    <a:pt x="398" y="119"/>
                    <a:pt x="403" y="120"/>
                    <a:pt x="406" y="124"/>
                  </a:cubicBezTo>
                  <a:cubicBezTo>
                    <a:pt x="408" y="128"/>
                    <a:pt x="407" y="133"/>
                    <a:pt x="403" y="136"/>
                  </a:cubicBezTo>
                  <a:cubicBezTo>
                    <a:pt x="401" y="137"/>
                    <a:pt x="400" y="137"/>
                    <a:pt x="398" y="137"/>
                  </a:cubicBezTo>
                  <a:close/>
                  <a:moveTo>
                    <a:pt x="423" y="123"/>
                  </a:moveTo>
                  <a:cubicBezTo>
                    <a:pt x="423" y="123"/>
                    <a:pt x="423" y="123"/>
                    <a:pt x="423" y="123"/>
                  </a:cubicBezTo>
                  <a:cubicBezTo>
                    <a:pt x="420" y="123"/>
                    <a:pt x="417" y="121"/>
                    <a:pt x="415" y="118"/>
                  </a:cubicBezTo>
                  <a:cubicBezTo>
                    <a:pt x="413" y="114"/>
                    <a:pt x="414" y="109"/>
                    <a:pt x="419" y="107"/>
                  </a:cubicBezTo>
                  <a:cubicBezTo>
                    <a:pt x="447" y="91"/>
                    <a:pt x="476" y="77"/>
                    <a:pt x="506" y="64"/>
                  </a:cubicBezTo>
                  <a:cubicBezTo>
                    <a:pt x="528" y="55"/>
                    <a:pt x="550" y="47"/>
                    <a:pt x="572" y="40"/>
                  </a:cubicBezTo>
                  <a:cubicBezTo>
                    <a:pt x="586" y="36"/>
                    <a:pt x="600" y="32"/>
                    <a:pt x="614" y="28"/>
                  </a:cubicBezTo>
                  <a:cubicBezTo>
                    <a:pt x="619" y="27"/>
                    <a:pt x="623" y="29"/>
                    <a:pt x="624" y="34"/>
                  </a:cubicBezTo>
                  <a:cubicBezTo>
                    <a:pt x="625" y="36"/>
                    <a:pt x="625" y="38"/>
                    <a:pt x="624" y="40"/>
                  </a:cubicBezTo>
                  <a:cubicBezTo>
                    <a:pt x="622" y="42"/>
                    <a:pt x="621" y="44"/>
                    <a:pt x="618" y="44"/>
                  </a:cubicBezTo>
                  <a:cubicBezTo>
                    <a:pt x="605" y="48"/>
                    <a:pt x="591" y="52"/>
                    <a:pt x="577" y="56"/>
                  </a:cubicBezTo>
                  <a:cubicBezTo>
                    <a:pt x="555" y="63"/>
                    <a:pt x="534" y="71"/>
                    <a:pt x="512" y="80"/>
                  </a:cubicBezTo>
                  <a:cubicBezTo>
                    <a:pt x="483" y="92"/>
                    <a:pt x="454" y="106"/>
                    <a:pt x="427" y="122"/>
                  </a:cubicBezTo>
                  <a:cubicBezTo>
                    <a:pt x="426" y="122"/>
                    <a:pt x="424" y="123"/>
                    <a:pt x="423" y="123"/>
                  </a:cubicBezTo>
                  <a:close/>
                  <a:moveTo>
                    <a:pt x="1163" y="92"/>
                  </a:moveTo>
                  <a:cubicBezTo>
                    <a:pt x="1162" y="92"/>
                    <a:pt x="1161" y="92"/>
                    <a:pt x="1160" y="92"/>
                  </a:cubicBezTo>
                  <a:cubicBezTo>
                    <a:pt x="1157" y="91"/>
                    <a:pt x="1156" y="89"/>
                    <a:pt x="1155" y="87"/>
                  </a:cubicBezTo>
                  <a:cubicBezTo>
                    <a:pt x="1154" y="85"/>
                    <a:pt x="1154" y="82"/>
                    <a:pt x="1155" y="80"/>
                  </a:cubicBezTo>
                  <a:cubicBezTo>
                    <a:pt x="1157" y="76"/>
                    <a:pt x="1162" y="74"/>
                    <a:pt x="1167" y="76"/>
                  </a:cubicBezTo>
                  <a:cubicBezTo>
                    <a:pt x="1171" y="78"/>
                    <a:pt x="1173" y="83"/>
                    <a:pt x="1171" y="87"/>
                  </a:cubicBezTo>
                  <a:cubicBezTo>
                    <a:pt x="1169" y="90"/>
                    <a:pt x="1166" y="92"/>
                    <a:pt x="1163" y="92"/>
                  </a:cubicBezTo>
                  <a:close/>
                  <a:moveTo>
                    <a:pt x="1137" y="81"/>
                  </a:moveTo>
                  <a:cubicBezTo>
                    <a:pt x="1136" y="81"/>
                    <a:pt x="1135" y="81"/>
                    <a:pt x="1134" y="80"/>
                  </a:cubicBezTo>
                  <a:cubicBezTo>
                    <a:pt x="1100" y="66"/>
                    <a:pt x="1064" y="54"/>
                    <a:pt x="1028" y="44"/>
                  </a:cubicBezTo>
                  <a:cubicBezTo>
                    <a:pt x="1028" y="44"/>
                    <a:pt x="1028" y="44"/>
                    <a:pt x="1028" y="44"/>
                  </a:cubicBezTo>
                  <a:cubicBezTo>
                    <a:pt x="997" y="36"/>
                    <a:pt x="966" y="30"/>
                    <a:pt x="935" y="25"/>
                  </a:cubicBezTo>
                  <a:cubicBezTo>
                    <a:pt x="933" y="25"/>
                    <a:pt x="931" y="24"/>
                    <a:pt x="929" y="22"/>
                  </a:cubicBezTo>
                  <a:cubicBezTo>
                    <a:pt x="928" y="20"/>
                    <a:pt x="927" y="18"/>
                    <a:pt x="928" y="16"/>
                  </a:cubicBezTo>
                  <a:cubicBezTo>
                    <a:pt x="928" y="11"/>
                    <a:pt x="933" y="8"/>
                    <a:pt x="937" y="9"/>
                  </a:cubicBezTo>
                  <a:cubicBezTo>
                    <a:pt x="969" y="13"/>
                    <a:pt x="1001" y="20"/>
                    <a:pt x="1032" y="28"/>
                  </a:cubicBezTo>
                  <a:cubicBezTo>
                    <a:pt x="1069" y="38"/>
                    <a:pt x="1105" y="50"/>
                    <a:pt x="1140" y="65"/>
                  </a:cubicBezTo>
                  <a:cubicBezTo>
                    <a:pt x="1145" y="66"/>
                    <a:pt x="1147" y="71"/>
                    <a:pt x="1145" y="76"/>
                  </a:cubicBezTo>
                  <a:cubicBezTo>
                    <a:pt x="1144" y="79"/>
                    <a:pt x="1141" y="81"/>
                    <a:pt x="1137" y="81"/>
                  </a:cubicBezTo>
                  <a:close/>
                  <a:moveTo>
                    <a:pt x="644" y="38"/>
                  </a:moveTo>
                  <a:cubicBezTo>
                    <a:pt x="640" y="38"/>
                    <a:pt x="636" y="35"/>
                    <a:pt x="635" y="31"/>
                  </a:cubicBezTo>
                  <a:cubicBezTo>
                    <a:pt x="634" y="27"/>
                    <a:pt x="637" y="22"/>
                    <a:pt x="642" y="21"/>
                  </a:cubicBezTo>
                  <a:cubicBezTo>
                    <a:pt x="646" y="20"/>
                    <a:pt x="651" y="23"/>
                    <a:pt x="652" y="27"/>
                  </a:cubicBezTo>
                  <a:cubicBezTo>
                    <a:pt x="653" y="32"/>
                    <a:pt x="650" y="37"/>
                    <a:pt x="646" y="38"/>
                  </a:cubicBezTo>
                  <a:cubicBezTo>
                    <a:pt x="645" y="38"/>
                    <a:pt x="644" y="38"/>
                    <a:pt x="644" y="38"/>
                  </a:cubicBezTo>
                  <a:close/>
                  <a:moveTo>
                    <a:pt x="671" y="32"/>
                  </a:moveTo>
                  <a:cubicBezTo>
                    <a:pt x="667" y="32"/>
                    <a:pt x="664" y="29"/>
                    <a:pt x="663" y="25"/>
                  </a:cubicBezTo>
                  <a:cubicBezTo>
                    <a:pt x="663" y="23"/>
                    <a:pt x="663" y="21"/>
                    <a:pt x="664" y="19"/>
                  </a:cubicBezTo>
                  <a:cubicBezTo>
                    <a:pt x="666" y="17"/>
                    <a:pt x="668" y="16"/>
                    <a:pt x="670" y="15"/>
                  </a:cubicBezTo>
                  <a:cubicBezTo>
                    <a:pt x="702" y="9"/>
                    <a:pt x="734" y="5"/>
                    <a:pt x="766" y="3"/>
                  </a:cubicBezTo>
                  <a:cubicBezTo>
                    <a:pt x="766" y="3"/>
                    <a:pt x="766" y="3"/>
                    <a:pt x="766" y="3"/>
                  </a:cubicBezTo>
                  <a:cubicBezTo>
                    <a:pt x="804" y="0"/>
                    <a:pt x="843" y="0"/>
                    <a:pt x="880" y="3"/>
                  </a:cubicBezTo>
                  <a:cubicBezTo>
                    <a:pt x="885" y="3"/>
                    <a:pt x="888" y="7"/>
                    <a:pt x="888" y="12"/>
                  </a:cubicBezTo>
                  <a:cubicBezTo>
                    <a:pt x="888" y="16"/>
                    <a:pt x="884" y="20"/>
                    <a:pt x="879" y="20"/>
                  </a:cubicBezTo>
                  <a:cubicBezTo>
                    <a:pt x="842" y="17"/>
                    <a:pt x="804" y="17"/>
                    <a:pt x="767" y="20"/>
                  </a:cubicBezTo>
                  <a:cubicBezTo>
                    <a:pt x="767" y="20"/>
                    <a:pt x="767" y="20"/>
                    <a:pt x="767" y="20"/>
                  </a:cubicBezTo>
                  <a:cubicBezTo>
                    <a:pt x="736" y="22"/>
                    <a:pt x="704" y="26"/>
                    <a:pt x="673" y="32"/>
                  </a:cubicBezTo>
                  <a:cubicBezTo>
                    <a:pt x="672" y="32"/>
                    <a:pt x="672" y="32"/>
                    <a:pt x="671" y="32"/>
                  </a:cubicBezTo>
                  <a:close/>
                  <a:moveTo>
                    <a:pt x="908" y="22"/>
                  </a:moveTo>
                  <a:cubicBezTo>
                    <a:pt x="908" y="22"/>
                    <a:pt x="907" y="22"/>
                    <a:pt x="907" y="22"/>
                  </a:cubicBezTo>
                  <a:cubicBezTo>
                    <a:pt x="905" y="22"/>
                    <a:pt x="903" y="21"/>
                    <a:pt x="901" y="19"/>
                  </a:cubicBezTo>
                  <a:cubicBezTo>
                    <a:pt x="900" y="17"/>
                    <a:pt x="899" y="15"/>
                    <a:pt x="899" y="13"/>
                  </a:cubicBezTo>
                  <a:cubicBezTo>
                    <a:pt x="900" y="8"/>
                    <a:pt x="904" y="5"/>
                    <a:pt x="909" y="5"/>
                  </a:cubicBezTo>
                  <a:cubicBezTo>
                    <a:pt x="913" y="6"/>
                    <a:pt x="917" y="10"/>
                    <a:pt x="916" y="14"/>
                  </a:cubicBezTo>
                  <a:cubicBezTo>
                    <a:pt x="916" y="19"/>
                    <a:pt x="912" y="22"/>
                    <a:pt x="908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6F48D4B8-E600-F3DB-3B44-F599A47588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4972" y="2358869"/>
              <a:ext cx="2740243" cy="2743899"/>
            </a:xfrm>
            <a:custGeom>
              <a:avLst/>
              <a:gdLst>
                <a:gd name="T0" fmla="*/ 733 w 1499"/>
                <a:gd name="T1" fmla="*/ 1483 h 1500"/>
                <a:gd name="T2" fmla="*/ 638 w 1499"/>
                <a:gd name="T3" fmla="*/ 1492 h 1500"/>
                <a:gd name="T4" fmla="*/ 639 w 1499"/>
                <a:gd name="T5" fmla="*/ 1475 h 1500"/>
                <a:gd name="T6" fmla="*/ 592 w 1499"/>
                <a:gd name="T7" fmla="*/ 1483 h 1500"/>
                <a:gd name="T8" fmla="*/ 601 w 1499"/>
                <a:gd name="T9" fmla="*/ 1470 h 1500"/>
                <a:gd name="T10" fmla="*/ 949 w 1499"/>
                <a:gd name="T11" fmla="*/ 1456 h 1500"/>
                <a:gd name="T12" fmla="*/ 952 w 1499"/>
                <a:gd name="T13" fmla="*/ 1472 h 1500"/>
                <a:gd name="T14" fmla="*/ 300 w 1499"/>
                <a:gd name="T15" fmla="*/ 1340 h 1500"/>
                <a:gd name="T16" fmla="*/ 1037 w 1499"/>
                <a:gd name="T17" fmla="*/ 1442 h 1500"/>
                <a:gd name="T18" fmla="*/ 1078 w 1499"/>
                <a:gd name="T19" fmla="*/ 1423 h 1500"/>
                <a:gd name="T20" fmla="*/ 1271 w 1499"/>
                <a:gd name="T21" fmla="*/ 1286 h 1500"/>
                <a:gd name="T22" fmla="*/ 272 w 1499"/>
                <a:gd name="T23" fmla="*/ 1325 h 1500"/>
                <a:gd name="T24" fmla="*/ 272 w 1499"/>
                <a:gd name="T25" fmla="*/ 1325 h 1500"/>
                <a:gd name="T26" fmla="*/ 201 w 1499"/>
                <a:gd name="T27" fmla="*/ 1248 h 1500"/>
                <a:gd name="T28" fmla="*/ 238 w 1499"/>
                <a:gd name="T29" fmla="*/ 1295 h 1500"/>
                <a:gd name="T30" fmla="*/ 1330 w 1499"/>
                <a:gd name="T31" fmla="*/ 1212 h 1500"/>
                <a:gd name="T32" fmla="*/ 170 w 1499"/>
                <a:gd name="T33" fmla="*/ 1226 h 1500"/>
                <a:gd name="T34" fmla="*/ 71 w 1499"/>
                <a:gd name="T35" fmla="*/ 1027 h 1500"/>
                <a:gd name="T36" fmla="*/ 1345 w 1499"/>
                <a:gd name="T37" fmla="*/ 1178 h 1500"/>
                <a:gd name="T38" fmla="*/ 1377 w 1499"/>
                <a:gd name="T39" fmla="*/ 1154 h 1500"/>
                <a:gd name="T40" fmla="*/ 1475 w 1499"/>
                <a:gd name="T41" fmla="*/ 941 h 1500"/>
                <a:gd name="T42" fmla="*/ 38 w 1499"/>
                <a:gd name="T43" fmla="*/ 980 h 1500"/>
                <a:gd name="T44" fmla="*/ 46 w 1499"/>
                <a:gd name="T45" fmla="*/ 993 h 1500"/>
                <a:gd name="T46" fmla="*/ 31 w 1499"/>
                <a:gd name="T47" fmla="*/ 895 h 1500"/>
                <a:gd name="T48" fmla="*/ 1470 w 1499"/>
                <a:gd name="T49" fmla="*/ 900 h 1500"/>
                <a:gd name="T50" fmla="*/ 1486 w 1499"/>
                <a:gd name="T51" fmla="*/ 897 h 1500"/>
                <a:gd name="T52" fmla="*/ 10 w 1499"/>
                <a:gd name="T53" fmla="*/ 625 h 1500"/>
                <a:gd name="T54" fmla="*/ 15 w 1499"/>
                <a:gd name="T55" fmla="*/ 861 h 1500"/>
                <a:gd name="T56" fmla="*/ 1498 w 1499"/>
                <a:gd name="T57" fmla="*/ 806 h 1500"/>
                <a:gd name="T58" fmla="*/ 1486 w 1499"/>
                <a:gd name="T59" fmla="*/ 663 h 1500"/>
                <a:gd name="T60" fmla="*/ 1473 w 1499"/>
                <a:gd name="T61" fmla="*/ 628 h 1500"/>
                <a:gd name="T62" fmla="*/ 1481 w 1499"/>
                <a:gd name="T63" fmla="*/ 635 h 1500"/>
                <a:gd name="T64" fmla="*/ 29 w 1499"/>
                <a:gd name="T65" fmla="*/ 574 h 1500"/>
                <a:gd name="T66" fmla="*/ 1381 w 1499"/>
                <a:gd name="T67" fmla="*/ 377 h 1500"/>
                <a:gd name="T68" fmla="*/ 1474 w 1499"/>
                <a:gd name="T69" fmla="*/ 590 h 1500"/>
                <a:gd name="T70" fmla="*/ 45 w 1499"/>
                <a:gd name="T71" fmla="*/ 493 h 1500"/>
                <a:gd name="T72" fmla="*/ 66 w 1499"/>
                <a:gd name="T73" fmla="*/ 461 h 1500"/>
                <a:gd name="T74" fmla="*/ 197 w 1499"/>
                <a:gd name="T75" fmla="*/ 269 h 1500"/>
                <a:gd name="T76" fmla="*/ 1331 w 1499"/>
                <a:gd name="T77" fmla="*/ 303 h 1500"/>
                <a:gd name="T78" fmla="*/ 1369 w 1499"/>
                <a:gd name="T79" fmla="*/ 341 h 1500"/>
                <a:gd name="T80" fmla="*/ 1315 w 1499"/>
                <a:gd name="T81" fmla="*/ 257 h 1500"/>
                <a:gd name="T82" fmla="*/ 215 w 1499"/>
                <a:gd name="T83" fmla="*/ 224 h 1500"/>
                <a:gd name="T84" fmla="*/ 1250 w 1499"/>
                <a:gd name="T85" fmla="*/ 214 h 1500"/>
                <a:gd name="T86" fmla="*/ 1284 w 1499"/>
                <a:gd name="T87" fmla="*/ 224 h 1500"/>
                <a:gd name="T88" fmla="*/ 248 w 1499"/>
                <a:gd name="T89" fmla="*/ 192 h 1500"/>
                <a:gd name="T90" fmla="*/ 325 w 1499"/>
                <a:gd name="T91" fmla="*/ 151 h 1500"/>
                <a:gd name="T92" fmla="*/ 524 w 1499"/>
                <a:gd name="T93" fmla="*/ 34 h 1500"/>
                <a:gd name="T94" fmla="*/ 325 w 1499"/>
                <a:gd name="T95" fmla="*/ 151 h 1500"/>
                <a:gd name="T96" fmla="*/ 1060 w 1499"/>
                <a:gd name="T97" fmla="*/ 67 h 1500"/>
                <a:gd name="T98" fmla="*/ 964 w 1499"/>
                <a:gd name="T99" fmla="*/ 40 h 1500"/>
                <a:gd name="T100" fmla="*/ 562 w 1499"/>
                <a:gd name="T101" fmla="*/ 32 h 1500"/>
                <a:gd name="T102" fmla="*/ 572 w 1499"/>
                <a:gd name="T103" fmla="*/ 39 h 1500"/>
                <a:gd name="T104" fmla="*/ 705 w 1499"/>
                <a:gd name="T105" fmla="*/ 18 h 1500"/>
                <a:gd name="T106" fmla="*/ 936 w 1499"/>
                <a:gd name="T107" fmla="*/ 26 h 1500"/>
                <a:gd name="T108" fmla="*/ 658 w 1499"/>
                <a:gd name="T109" fmla="*/ 6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99" h="1500">
                  <a:moveTo>
                    <a:pt x="750" y="1500"/>
                  </a:moveTo>
                  <a:cubicBezTo>
                    <a:pt x="744" y="1500"/>
                    <a:pt x="738" y="1500"/>
                    <a:pt x="733" y="1500"/>
                  </a:cubicBezTo>
                  <a:cubicBezTo>
                    <a:pt x="716" y="1499"/>
                    <a:pt x="699" y="1498"/>
                    <a:pt x="682" y="1497"/>
                  </a:cubicBezTo>
                  <a:cubicBezTo>
                    <a:pt x="677" y="1497"/>
                    <a:pt x="674" y="1492"/>
                    <a:pt x="674" y="1488"/>
                  </a:cubicBezTo>
                  <a:cubicBezTo>
                    <a:pt x="675" y="1483"/>
                    <a:pt x="679" y="1480"/>
                    <a:pt x="684" y="1480"/>
                  </a:cubicBezTo>
                  <a:cubicBezTo>
                    <a:pt x="700" y="1482"/>
                    <a:pt x="717" y="1482"/>
                    <a:pt x="733" y="1483"/>
                  </a:cubicBezTo>
                  <a:cubicBezTo>
                    <a:pt x="739" y="1483"/>
                    <a:pt x="744" y="1483"/>
                    <a:pt x="750" y="1483"/>
                  </a:cubicBezTo>
                  <a:cubicBezTo>
                    <a:pt x="803" y="1483"/>
                    <a:pt x="855" y="1477"/>
                    <a:pt x="906" y="1466"/>
                  </a:cubicBezTo>
                  <a:cubicBezTo>
                    <a:pt x="911" y="1465"/>
                    <a:pt x="915" y="1468"/>
                    <a:pt x="916" y="1473"/>
                  </a:cubicBezTo>
                  <a:cubicBezTo>
                    <a:pt x="917" y="1477"/>
                    <a:pt x="914" y="1482"/>
                    <a:pt x="910" y="1483"/>
                  </a:cubicBezTo>
                  <a:cubicBezTo>
                    <a:pt x="857" y="1494"/>
                    <a:pt x="804" y="1500"/>
                    <a:pt x="750" y="1500"/>
                  </a:cubicBezTo>
                  <a:close/>
                  <a:moveTo>
                    <a:pt x="638" y="1492"/>
                  </a:moveTo>
                  <a:cubicBezTo>
                    <a:pt x="638" y="1492"/>
                    <a:pt x="637" y="1492"/>
                    <a:pt x="637" y="1492"/>
                  </a:cubicBezTo>
                  <a:cubicBezTo>
                    <a:pt x="637" y="1491"/>
                    <a:pt x="637" y="1491"/>
                    <a:pt x="637" y="1491"/>
                  </a:cubicBezTo>
                  <a:cubicBezTo>
                    <a:pt x="634" y="1491"/>
                    <a:pt x="632" y="1490"/>
                    <a:pt x="631" y="1488"/>
                  </a:cubicBezTo>
                  <a:cubicBezTo>
                    <a:pt x="630" y="1486"/>
                    <a:pt x="629" y="1484"/>
                    <a:pt x="630" y="1482"/>
                  </a:cubicBezTo>
                  <a:cubicBezTo>
                    <a:pt x="630" y="1477"/>
                    <a:pt x="634" y="1474"/>
                    <a:pt x="639" y="1475"/>
                  </a:cubicBezTo>
                  <a:cubicBezTo>
                    <a:pt x="639" y="1475"/>
                    <a:pt x="639" y="1475"/>
                    <a:pt x="639" y="1475"/>
                  </a:cubicBezTo>
                  <a:cubicBezTo>
                    <a:pt x="639" y="1475"/>
                    <a:pt x="639" y="1475"/>
                    <a:pt x="639" y="1475"/>
                  </a:cubicBezTo>
                  <a:cubicBezTo>
                    <a:pt x="641" y="1475"/>
                    <a:pt x="643" y="1476"/>
                    <a:pt x="645" y="1478"/>
                  </a:cubicBezTo>
                  <a:cubicBezTo>
                    <a:pt x="646" y="1480"/>
                    <a:pt x="647" y="1482"/>
                    <a:pt x="646" y="1484"/>
                  </a:cubicBezTo>
                  <a:cubicBezTo>
                    <a:pt x="646" y="1489"/>
                    <a:pt x="642" y="1492"/>
                    <a:pt x="638" y="1492"/>
                  </a:cubicBezTo>
                  <a:close/>
                  <a:moveTo>
                    <a:pt x="593" y="1484"/>
                  </a:moveTo>
                  <a:cubicBezTo>
                    <a:pt x="593" y="1484"/>
                    <a:pt x="592" y="1483"/>
                    <a:pt x="592" y="1483"/>
                  </a:cubicBezTo>
                  <a:cubicBezTo>
                    <a:pt x="577" y="1480"/>
                    <a:pt x="562" y="1476"/>
                    <a:pt x="547" y="1472"/>
                  </a:cubicBezTo>
                  <a:cubicBezTo>
                    <a:pt x="545" y="1472"/>
                    <a:pt x="543" y="1470"/>
                    <a:pt x="542" y="1468"/>
                  </a:cubicBezTo>
                  <a:cubicBezTo>
                    <a:pt x="541" y="1466"/>
                    <a:pt x="541" y="1464"/>
                    <a:pt x="541" y="1462"/>
                  </a:cubicBezTo>
                  <a:cubicBezTo>
                    <a:pt x="543" y="1458"/>
                    <a:pt x="547" y="1455"/>
                    <a:pt x="552" y="1456"/>
                  </a:cubicBezTo>
                  <a:cubicBezTo>
                    <a:pt x="566" y="1460"/>
                    <a:pt x="581" y="1464"/>
                    <a:pt x="595" y="1467"/>
                  </a:cubicBezTo>
                  <a:cubicBezTo>
                    <a:pt x="597" y="1467"/>
                    <a:pt x="599" y="1469"/>
                    <a:pt x="601" y="1470"/>
                  </a:cubicBezTo>
                  <a:cubicBezTo>
                    <a:pt x="602" y="1472"/>
                    <a:pt x="602" y="1475"/>
                    <a:pt x="602" y="1477"/>
                  </a:cubicBezTo>
                  <a:cubicBezTo>
                    <a:pt x="601" y="1481"/>
                    <a:pt x="597" y="1484"/>
                    <a:pt x="593" y="1484"/>
                  </a:cubicBezTo>
                  <a:close/>
                  <a:moveTo>
                    <a:pt x="952" y="1472"/>
                  </a:moveTo>
                  <a:cubicBezTo>
                    <a:pt x="948" y="1472"/>
                    <a:pt x="945" y="1470"/>
                    <a:pt x="944" y="1466"/>
                  </a:cubicBezTo>
                  <a:cubicBezTo>
                    <a:pt x="943" y="1464"/>
                    <a:pt x="943" y="1462"/>
                    <a:pt x="944" y="1460"/>
                  </a:cubicBezTo>
                  <a:cubicBezTo>
                    <a:pt x="946" y="1458"/>
                    <a:pt x="947" y="1456"/>
                    <a:pt x="949" y="1456"/>
                  </a:cubicBezTo>
                  <a:cubicBezTo>
                    <a:pt x="964" y="1452"/>
                    <a:pt x="978" y="1447"/>
                    <a:pt x="992" y="1442"/>
                  </a:cubicBezTo>
                  <a:cubicBezTo>
                    <a:pt x="996" y="1441"/>
                    <a:pt x="1001" y="1443"/>
                    <a:pt x="1003" y="1447"/>
                  </a:cubicBezTo>
                  <a:cubicBezTo>
                    <a:pt x="1005" y="1452"/>
                    <a:pt x="1002" y="1457"/>
                    <a:pt x="998" y="1458"/>
                  </a:cubicBezTo>
                  <a:cubicBezTo>
                    <a:pt x="983" y="1463"/>
                    <a:pt x="969" y="1468"/>
                    <a:pt x="954" y="1472"/>
                  </a:cubicBezTo>
                  <a:cubicBezTo>
                    <a:pt x="954" y="1472"/>
                    <a:pt x="954" y="1472"/>
                    <a:pt x="954" y="1472"/>
                  </a:cubicBezTo>
                  <a:cubicBezTo>
                    <a:pt x="953" y="1472"/>
                    <a:pt x="953" y="1472"/>
                    <a:pt x="952" y="1472"/>
                  </a:cubicBezTo>
                  <a:close/>
                  <a:moveTo>
                    <a:pt x="506" y="1459"/>
                  </a:moveTo>
                  <a:cubicBezTo>
                    <a:pt x="505" y="1459"/>
                    <a:pt x="504" y="1459"/>
                    <a:pt x="504" y="1459"/>
                  </a:cubicBezTo>
                  <a:cubicBezTo>
                    <a:pt x="486" y="1453"/>
                    <a:pt x="468" y="1446"/>
                    <a:pt x="451" y="1438"/>
                  </a:cubicBezTo>
                  <a:cubicBezTo>
                    <a:pt x="399" y="1415"/>
                    <a:pt x="348" y="1386"/>
                    <a:pt x="302" y="1352"/>
                  </a:cubicBezTo>
                  <a:cubicBezTo>
                    <a:pt x="302" y="1352"/>
                    <a:pt x="302" y="1352"/>
                    <a:pt x="302" y="1352"/>
                  </a:cubicBezTo>
                  <a:cubicBezTo>
                    <a:pt x="298" y="1349"/>
                    <a:pt x="298" y="1344"/>
                    <a:pt x="300" y="1340"/>
                  </a:cubicBezTo>
                  <a:cubicBezTo>
                    <a:pt x="303" y="1336"/>
                    <a:pt x="309" y="1336"/>
                    <a:pt x="312" y="1338"/>
                  </a:cubicBezTo>
                  <a:cubicBezTo>
                    <a:pt x="358" y="1372"/>
                    <a:pt x="406" y="1400"/>
                    <a:pt x="458" y="1423"/>
                  </a:cubicBezTo>
                  <a:cubicBezTo>
                    <a:pt x="475" y="1430"/>
                    <a:pt x="492" y="1437"/>
                    <a:pt x="509" y="1443"/>
                  </a:cubicBezTo>
                  <a:cubicBezTo>
                    <a:pt x="514" y="1444"/>
                    <a:pt x="516" y="1449"/>
                    <a:pt x="514" y="1453"/>
                  </a:cubicBezTo>
                  <a:cubicBezTo>
                    <a:pt x="513" y="1457"/>
                    <a:pt x="510" y="1459"/>
                    <a:pt x="506" y="1459"/>
                  </a:cubicBezTo>
                  <a:close/>
                  <a:moveTo>
                    <a:pt x="1037" y="1442"/>
                  </a:moveTo>
                  <a:cubicBezTo>
                    <a:pt x="1034" y="1442"/>
                    <a:pt x="1031" y="1440"/>
                    <a:pt x="1029" y="1437"/>
                  </a:cubicBezTo>
                  <a:cubicBezTo>
                    <a:pt x="1028" y="1433"/>
                    <a:pt x="1030" y="1428"/>
                    <a:pt x="1034" y="1426"/>
                  </a:cubicBezTo>
                  <a:cubicBezTo>
                    <a:pt x="1038" y="1424"/>
                    <a:pt x="1043" y="1426"/>
                    <a:pt x="1045" y="1431"/>
                  </a:cubicBezTo>
                  <a:cubicBezTo>
                    <a:pt x="1047" y="1435"/>
                    <a:pt x="1045" y="1440"/>
                    <a:pt x="1040" y="1442"/>
                  </a:cubicBezTo>
                  <a:cubicBezTo>
                    <a:pt x="1039" y="1442"/>
                    <a:pt x="1038" y="1442"/>
                    <a:pt x="1037" y="1442"/>
                  </a:cubicBezTo>
                  <a:close/>
                  <a:moveTo>
                    <a:pt x="1078" y="1423"/>
                  </a:moveTo>
                  <a:cubicBezTo>
                    <a:pt x="1075" y="1423"/>
                    <a:pt x="1072" y="1422"/>
                    <a:pt x="1071" y="1419"/>
                  </a:cubicBezTo>
                  <a:cubicBezTo>
                    <a:pt x="1069" y="1415"/>
                    <a:pt x="1070" y="1409"/>
                    <a:pt x="1075" y="1407"/>
                  </a:cubicBezTo>
                  <a:cubicBezTo>
                    <a:pt x="1139" y="1376"/>
                    <a:pt x="1198" y="1335"/>
                    <a:pt x="1250" y="1286"/>
                  </a:cubicBezTo>
                  <a:cubicBezTo>
                    <a:pt x="1253" y="1283"/>
                    <a:pt x="1255" y="1281"/>
                    <a:pt x="1257" y="1279"/>
                  </a:cubicBezTo>
                  <a:cubicBezTo>
                    <a:pt x="1260" y="1276"/>
                    <a:pt x="1266" y="1276"/>
                    <a:pt x="1269" y="1280"/>
                  </a:cubicBezTo>
                  <a:cubicBezTo>
                    <a:pt x="1270" y="1281"/>
                    <a:pt x="1271" y="1283"/>
                    <a:pt x="1271" y="1286"/>
                  </a:cubicBezTo>
                  <a:cubicBezTo>
                    <a:pt x="1271" y="1288"/>
                    <a:pt x="1270" y="1290"/>
                    <a:pt x="1269" y="1292"/>
                  </a:cubicBezTo>
                  <a:cubicBezTo>
                    <a:pt x="1267" y="1294"/>
                    <a:pt x="1264" y="1296"/>
                    <a:pt x="1262" y="1298"/>
                  </a:cubicBezTo>
                  <a:cubicBezTo>
                    <a:pt x="1208" y="1348"/>
                    <a:pt x="1148" y="1390"/>
                    <a:pt x="1082" y="1423"/>
                  </a:cubicBezTo>
                  <a:cubicBezTo>
                    <a:pt x="1082" y="1423"/>
                    <a:pt x="1082" y="1423"/>
                    <a:pt x="1082" y="1423"/>
                  </a:cubicBezTo>
                  <a:cubicBezTo>
                    <a:pt x="1081" y="1423"/>
                    <a:pt x="1080" y="1423"/>
                    <a:pt x="1078" y="1423"/>
                  </a:cubicBezTo>
                  <a:close/>
                  <a:moveTo>
                    <a:pt x="272" y="1325"/>
                  </a:moveTo>
                  <a:cubicBezTo>
                    <a:pt x="270" y="1325"/>
                    <a:pt x="268" y="1325"/>
                    <a:pt x="266" y="1323"/>
                  </a:cubicBezTo>
                  <a:cubicBezTo>
                    <a:pt x="265" y="1322"/>
                    <a:pt x="264" y="1320"/>
                    <a:pt x="263" y="1318"/>
                  </a:cubicBezTo>
                  <a:cubicBezTo>
                    <a:pt x="263" y="1315"/>
                    <a:pt x="264" y="1313"/>
                    <a:pt x="265" y="1312"/>
                  </a:cubicBezTo>
                  <a:cubicBezTo>
                    <a:pt x="268" y="1308"/>
                    <a:pt x="274" y="1308"/>
                    <a:pt x="277" y="1310"/>
                  </a:cubicBezTo>
                  <a:cubicBezTo>
                    <a:pt x="281" y="1314"/>
                    <a:pt x="281" y="1319"/>
                    <a:pt x="278" y="1322"/>
                  </a:cubicBezTo>
                  <a:cubicBezTo>
                    <a:pt x="277" y="1324"/>
                    <a:pt x="274" y="1325"/>
                    <a:pt x="272" y="1325"/>
                  </a:cubicBezTo>
                  <a:close/>
                  <a:moveTo>
                    <a:pt x="238" y="1295"/>
                  </a:moveTo>
                  <a:cubicBezTo>
                    <a:pt x="236" y="1295"/>
                    <a:pt x="234" y="1294"/>
                    <a:pt x="232" y="1293"/>
                  </a:cubicBezTo>
                  <a:cubicBezTo>
                    <a:pt x="226" y="1287"/>
                    <a:pt x="219" y="1280"/>
                    <a:pt x="213" y="1274"/>
                  </a:cubicBezTo>
                  <a:cubicBezTo>
                    <a:pt x="209" y="1270"/>
                    <a:pt x="205" y="1265"/>
                    <a:pt x="200" y="1260"/>
                  </a:cubicBezTo>
                  <a:cubicBezTo>
                    <a:pt x="200" y="1260"/>
                    <a:pt x="200" y="1260"/>
                    <a:pt x="200" y="1260"/>
                  </a:cubicBezTo>
                  <a:cubicBezTo>
                    <a:pt x="197" y="1257"/>
                    <a:pt x="197" y="1251"/>
                    <a:pt x="201" y="1248"/>
                  </a:cubicBezTo>
                  <a:cubicBezTo>
                    <a:pt x="204" y="1245"/>
                    <a:pt x="209" y="1245"/>
                    <a:pt x="213" y="1249"/>
                  </a:cubicBezTo>
                  <a:cubicBezTo>
                    <a:pt x="217" y="1254"/>
                    <a:pt x="221" y="1258"/>
                    <a:pt x="226" y="1262"/>
                  </a:cubicBezTo>
                  <a:cubicBezTo>
                    <a:pt x="232" y="1269"/>
                    <a:pt x="238" y="1275"/>
                    <a:pt x="244" y="1281"/>
                  </a:cubicBezTo>
                  <a:cubicBezTo>
                    <a:pt x="246" y="1282"/>
                    <a:pt x="247" y="1284"/>
                    <a:pt x="247" y="1287"/>
                  </a:cubicBezTo>
                  <a:cubicBezTo>
                    <a:pt x="247" y="1289"/>
                    <a:pt x="246" y="1291"/>
                    <a:pt x="244" y="1293"/>
                  </a:cubicBezTo>
                  <a:cubicBezTo>
                    <a:pt x="243" y="1294"/>
                    <a:pt x="240" y="1295"/>
                    <a:pt x="238" y="1295"/>
                  </a:cubicBezTo>
                  <a:close/>
                  <a:moveTo>
                    <a:pt x="1294" y="1262"/>
                  </a:moveTo>
                  <a:cubicBezTo>
                    <a:pt x="1292" y="1262"/>
                    <a:pt x="1290" y="1261"/>
                    <a:pt x="1289" y="1259"/>
                  </a:cubicBezTo>
                  <a:cubicBezTo>
                    <a:pt x="1287" y="1258"/>
                    <a:pt x="1286" y="1256"/>
                    <a:pt x="1286" y="1253"/>
                  </a:cubicBezTo>
                  <a:cubicBezTo>
                    <a:pt x="1286" y="1251"/>
                    <a:pt x="1287" y="1249"/>
                    <a:pt x="1288" y="1247"/>
                  </a:cubicBezTo>
                  <a:cubicBezTo>
                    <a:pt x="1298" y="1237"/>
                    <a:pt x="1308" y="1225"/>
                    <a:pt x="1318" y="1214"/>
                  </a:cubicBezTo>
                  <a:cubicBezTo>
                    <a:pt x="1320" y="1210"/>
                    <a:pt x="1326" y="1210"/>
                    <a:pt x="1330" y="1212"/>
                  </a:cubicBezTo>
                  <a:cubicBezTo>
                    <a:pt x="1331" y="1214"/>
                    <a:pt x="1332" y="1216"/>
                    <a:pt x="1333" y="1218"/>
                  </a:cubicBezTo>
                  <a:cubicBezTo>
                    <a:pt x="1333" y="1220"/>
                    <a:pt x="1332" y="1223"/>
                    <a:pt x="1331" y="1224"/>
                  </a:cubicBezTo>
                  <a:cubicBezTo>
                    <a:pt x="1321" y="1236"/>
                    <a:pt x="1311" y="1248"/>
                    <a:pt x="1301" y="1259"/>
                  </a:cubicBezTo>
                  <a:cubicBezTo>
                    <a:pt x="1299" y="1261"/>
                    <a:pt x="1297" y="1262"/>
                    <a:pt x="1294" y="1262"/>
                  </a:cubicBezTo>
                  <a:close/>
                  <a:moveTo>
                    <a:pt x="177" y="1229"/>
                  </a:moveTo>
                  <a:cubicBezTo>
                    <a:pt x="174" y="1229"/>
                    <a:pt x="172" y="1228"/>
                    <a:pt x="170" y="1226"/>
                  </a:cubicBezTo>
                  <a:cubicBezTo>
                    <a:pt x="122" y="1167"/>
                    <a:pt x="83" y="1103"/>
                    <a:pt x="55" y="1033"/>
                  </a:cubicBezTo>
                  <a:cubicBezTo>
                    <a:pt x="55" y="1032"/>
                    <a:pt x="54" y="1031"/>
                    <a:pt x="54" y="1030"/>
                  </a:cubicBezTo>
                  <a:cubicBezTo>
                    <a:pt x="52" y="1025"/>
                    <a:pt x="54" y="1021"/>
                    <a:pt x="58" y="1019"/>
                  </a:cubicBezTo>
                  <a:cubicBezTo>
                    <a:pt x="63" y="1017"/>
                    <a:pt x="68" y="1019"/>
                    <a:pt x="69" y="1023"/>
                  </a:cubicBezTo>
                  <a:cubicBezTo>
                    <a:pt x="70" y="1024"/>
                    <a:pt x="70" y="1025"/>
                    <a:pt x="70" y="1026"/>
                  </a:cubicBezTo>
                  <a:cubicBezTo>
                    <a:pt x="71" y="1027"/>
                    <a:pt x="71" y="1027"/>
                    <a:pt x="71" y="1027"/>
                  </a:cubicBezTo>
                  <a:cubicBezTo>
                    <a:pt x="98" y="1095"/>
                    <a:pt x="136" y="1158"/>
                    <a:pt x="183" y="1215"/>
                  </a:cubicBezTo>
                  <a:cubicBezTo>
                    <a:pt x="186" y="1219"/>
                    <a:pt x="186" y="1224"/>
                    <a:pt x="182" y="1227"/>
                  </a:cubicBezTo>
                  <a:cubicBezTo>
                    <a:pt x="180" y="1228"/>
                    <a:pt x="179" y="1229"/>
                    <a:pt x="177" y="1229"/>
                  </a:cubicBezTo>
                  <a:close/>
                  <a:moveTo>
                    <a:pt x="1352" y="1192"/>
                  </a:moveTo>
                  <a:cubicBezTo>
                    <a:pt x="1350" y="1192"/>
                    <a:pt x="1348" y="1191"/>
                    <a:pt x="1347" y="1190"/>
                  </a:cubicBezTo>
                  <a:cubicBezTo>
                    <a:pt x="1343" y="1187"/>
                    <a:pt x="1342" y="1182"/>
                    <a:pt x="1345" y="1178"/>
                  </a:cubicBezTo>
                  <a:cubicBezTo>
                    <a:pt x="1345" y="1178"/>
                    <a:pt x="1345" y="1178"/>
                    <a:pt x="1345" y="1178"/>
                  </a:cubicBezTo>
                  <a:cubicBezTo>
                    <a:pt x="1345" y="1178"/>
                    <a:pt x="1345" y="1178"/>
                    <a:pt x="1345" y="1178"/>
                  </a:cubicBezTo>
                  <a:cubicBezTo>
                    <a:pt x="1348" y="1174"/>
                    <a:pt x="1353" y="1174"/>
                    <a:pt x="1357" y="1176"/>
                  </a:cubicBezTo>
                  <a:cubicBezTo>
                    <a:pt x="1360" y="1179"/>
                    <a:pt x="1361" y="1184"/>
                    <a:pt x="1359" y="1188"/>
                  </a:cubicBezTo>
                  <a:cubicBezTo>
                    <a:pt x="1357" y="1190"/>
                    <a:pt x="1354" y="1192"/>
                    <a:pt x="1352" y="1192"/>
                  </a:cubicBezTo>
                  <a:close/>
                  <a:moveTo>
                    <a:pt x="1377" y="1154"/>
                  </a:moveTo>
                  <a:cubicBezTo>
                    <a:pt x="1375" y="1154"/>
                    <a:pt x="1374" y="1154"/>
                    <a:pt x="1373" y="1153"/>
                  </a:cubicBezTo>
                  <a:cubicBezTo>
                    <a:pt x="1369" y="1150"/>
                    <a:pt x="1367" y="1145"/>
                    <a:pt x="1370" y="1141"/>
                  </a:cubicBezTo>
                  <a:cubicBezTo>
                    <a:pt x="1387" y="1114"/>
                    <a:pt x="1402" y="1086"/>
                    <a:pt x="1416" y="1057"/>
                  </a:cubicBezTo>
                  <a:cubicBezTo>
                    <a:pt x="1433" y="1019"/>
                    <a:pt x="1448" y="978"/>
                    <a:pt x="1459" y="937"/>
                  </a:cubicBezTo>
                  <a:cubicBezTo>
                    <a:pt x="1460" y="932"/>
                    <a:pt x="1465" y="930"/>
                    <a:pt x="1469" y="931"/>
                  </a:cubicBezTo>
                  <a:cubicBezTo>
                    <a:pt x="1474" y="932"/>
                    <a:pt x="1476" y="937"/>
                    <a:pt x="1475" y="941"/>
                  </a:cubicBezTo>
                  <a:cubicBezTo>
                    <a:pt x="1464" y="983"/>
                    <a:pt x="1449" y="1025"/>
                    <a:pt x="1431" y="1064"/>
                  </a:cubicBezTo>
                  <a:cubicBezTo>
                    <a:pt x="1417" y="1094"/>
                    <a:pt x="1402" y="1123"/>
                    <a:pt x="1384" y="1150"/>
                  </a:cubicBezTo>
                  <a:cubicBezTo>
                    <a:pt x="1383" y="1153"/>
                    <a:pt x="1380" y="1154"/>
                    <a:pt x="1377" y="1154"/>
                  </a:cubicBezTo>
                  <a:close/>
                  <a:moveTo>
                    <a:pt x="46" y="993"/>
                  </a:moveTo>
                  <a:cubicBezTo>
                    <a:pt x="42" y="993"/>
                    <a:pt x="39" y="990"/>
                    <a:pt x="38" y="987"/>
                  </a:cubicBezTo>
                  <a:cubicBezTo>
                    <a:pt x="37" y="985"/>
                    <a:pt x="37" y="982"/>
                    <a:pt x="38" y="980"/>
                  </a:cubicBezTo>
                  <a:cubicBezTo>
                    <a:pt x="39" y="978"/>
                    <a:pt x="41" y="977"/>
                    <a:pt x="43" y="976"/>
                  </a:cubicBezTo>
                  <a:cubicBezTo>
                    <a:pt x="48" y="975"/>
                    <a:pt x="52" y="977"/>
                    <a:pt x="54" y="981"/>
                  </a:cubicBezTo>
                  <a:cubicBezTo>
                    <a:pt x="54" y="981"/>
                    <a:pt x="54" y="981"/>
                    <a:pt x="54" y="981"/>
                  </a:cubicBezTo>
                  <a:cubicBezTo>
                    <a:pt x="54" y="981"/>
                    <a:pt x="54" y="981"/>
                    <a:pt x="54" y="981"/>
                  </a:cubicBezTo>
                  <a:cubicBezTo>
                    <a:pt x="55" y="986"/>
                    <a:pt x="53" y="991"/>
                    <a:pt x="49" y="992"/>
                  </a:cubicBezTo>
                  <a:cubicBezTo>
                    <a:pt x="48" y="992"/>
                    <a:pt x="47" y="993"/>
                    <a:pt x="46" y="993"/>
                  </a:cubicBezTo>
                  <a:close/>
                  <a:moveTo>
                    <a:pt x="33" y="949"/>
                  </a:moveTo>
                  <a:cubicBezTo>
                    <a:pt x="29" y="949"/>
                    <a:pt x="26" y="947"/>
                    <a:pt x="25" y="943"/>
                  </a:cubicBezTo>
                  <a:cubicBezTo>
                    <a:pt x="21" y="928"/>
                    <a:pt x="17" y="913"/>
                    <a:pt x="14" y="898"/>
                  </a:cubicBezTo>
                  <a:cubicBezTo>
                    <a:pt x="14" y="896"/>
                    <a:pt x="14" y="894"/>
                    <a:pt x="16" y="892"/>
                  </a:cubicBezTo>
                  <a:cubicBezTo>
                    <a:pt x="17" y="890"/>
                    <a:pt x="19" y="889"/>
                    <a:pt x="21" y="888"/>
                  </a:cubicBezTo>
                  <a:cubicBezTo>
                    <a:pt x="26" y="887"/>
                    <a:pt x="30" y="891"/>
                    <a:pt x="31" y="895"/>
                  </a:cubicBezTo>
                  <a:cubicBezTo>
                    <a:pt x="34" y="910"/>
                    <a:pt x="37" y="924"/>
                    <a:pt x="41" y="939"/>
                  </a:cubicBezTo>
                  <a:cubicBezTo>
                    <a:pt x="42" y="943"/>
                    <a:pt x="40" y="948"/>
                    <a:pt x="35" y="949"/>
                  </a:cubicBezTo>
                  <a:cubicBezTo>
                    <a:pt x="34" y="949"/>
                    <a:pt x="34" y="949"/>
                    <a:pt x="33" y="949"/>
                  </a:cubicBezTo>
                  <a:close/>
                  <a:moveTo>
                    <a:pt x="1477" y="903"/>
                  </a:moveTo>
                  <a:cubicBezTo>
                    <a:pt x="1477" y="903"/>
                    <a:pt x="1476" y="903"/>
                    <a:pt x="1476" y="903"/>
                  </a:cubicBezTo>
                  <a:cubicBezTo>
                    <a:pt x="1473" y="903"/>
                    <a:pt x="1471" y="901"/>
                    <a:pt x="1470" y="900"/>
                  </a:cubicBezTo>
                  <a:cubicBezTo>
                    <a:pt x="1469" y="898"/>
                    <a:pt x="1468" y="895"/>
                    <a:pt x="1469" y="893"/>
                  </a:cubicBezTo>
                  <a:cubicBezTo>
                    <a:pt x="1472" y="879"/>
                    <a:pt x="1474" y="864"/>
                    <a:pt x="1476" y="849"/>
                  </a:cubicBezTo>
                  <a:cubicBezTo>
                    <a:pt x="1477" y="845"/>
                    <a:pt x="1481" y="841"/>
                    <a:pt x="1486" y="842"/>
                  </a:cubicBezTo>
                  <a:cubicBezTo>
                    <a:pt x="1488" y="842"/>
                    <a:pt x="1490" y="843"/>
                    <a:pt x="1491" y="845"/>
                  </a:cubicBezTo>
                  <a:cubicBezTo>
                    <a:pt x="1493" y="847"/>
                    <a:pt x="1493" y="849"/>
                    <a:pt x="1493" y="851"/>
                  </a:cubicBezTo>
                  <a:cubicBezTo>
                    <a:pt x="1491" y="866"/>
                    <a:pt x="1488" y="882"/>
                    <a:pt x="1486" y="897"/>
                  </a:cubicBezTo>
                  <a:cubicBezTo>
                    <a:pt x="1485" y="897"/>
                    <a:pt x="1485" y="897"/>
                    <a:pt x="1485" y="897"/>
                  </a:cubicBezTo>
                  <a:cubicBezTo>
                    <a:pt x="1485" y="901"/>
                    <a:pt x="1481" y="903"/>
                    <a:pt x="1477" y="903"/>
                  </a:cubicBezTo>
                  <a:close/>
                  <a:moveTo>
                    <a:pt x="15" y="861"/>
                  </a:moveTo>
                  <a:cubicBezTo>
                    <a:pt x="11" y="861"/>
                    <a:pt x="7" y="857"/>
                    <a:pt x="7" y="853"/>
                  </a:cubicBezTo>
                  <a:cubicBezTo>
                    <a:pt x="2" y="819"/>
                    <a:pt x="0" y="784"/>
                    <a:pt x="0" y="750"/>
                  </a:cubicBezTo>
                  <a:cubicBezTo>
                    <a:pt x="0" y="708"/>
                    <a:pt x="3" y="666"/>
                    <a:pt x="10" y="625"/>
                  </a:cubicBezTo>
                  <a:cubicBezTo>
                    <a:pt x="11" y="621"/>
                    <a:pt x="15" y="618"/>
                    <a:pt x="20" y="618"/>
                  </a:cubicBezTo>
                  <a:cubicBezTo>
                    <a:pt x="24" y="619"/>
                    <a:pt x="28" y="624"/>
                    <a:pt x="27" y="628"/>
                  </a:cubicBezTo>
                  <a:cubicBezTo>
                    <a:pt x="20" y="668"/>
                    <a:pt x="17" y="709"/>
                    <a:pt x="17" y="750"/>
                  </a:cubicBezTo>
                  <a:cubicBezTo>
                    <a:pt x="17" y="784"/>
                    <a:pt x="19" y="818"/>
                    <a:pt x="24" y="851"/>
                  </a:cubicBezTo>
                  <a:cubicBezTo>
                    <a:pt x="24" y="856"/>
                    <a:pt x="21" y="860"/>
                    <a:pt x="16" y="861"/>
                  </a:cubicBezTo>
                  <a:cubicBezTo>
                    <a:pt x="16" y="861"/>
                    <a:pt x="16" y="861"/>
                    <a:pt x="15" y="861"/>
                  </a:cubicBezTo>
                  <a:close/>
                  <a:moveTo>
                    <a:pt x="1489" y="814"/>
                  </a:moveTo>
                  <a:cubicBezTo>
                    <a:pt x="1489" y="814"/>
                    <a:pt x="1489" y="814"/>
                    <a:pt x="1489" y="814"/>
                  </a:cubicBezTo>
                  <a:cubicBezTo>
                    <a:pt x="1486" y="814"/>
                    <a:pt x="1484" y="813"/>
                    <a:pt x="1483" y="811"/>
                  </a:cubicBezTo>
                  <a:cubicBezTo>
                    <a:pt x="1481" y="809"/>
                    <a:pt x="1481" y="807"/>
                    <a:pt x="1481" y="805"/>
                  </a:cubicBezTo>
                  <a:cubicBezTo>
                    <a:pt x="1481" y="800"/>
                    <a:pt x="1485" y="796"/>
                    <a:pt x="1490" y="797"/>
                  </a:cubicBezTo>
                  <a:cubicBezTo>
                    <a:pt x="1495" y="797"/>
                    <a:pt x="1498" y="801"/>
                    <a:pt x="1498" y="806"/>
                  </a:cubicBezTo>
                  <a:cubicBezTo>
                    <a:pt x="1497" y="810"/>
                    <a:pt x="1494" y="814"/>
                    <a:pt x="1489" y="814"/>
                  </a:cubicBezTo>
                  <a:close/>
                  <a:moveTo>
                    <a:pt x="1491" y="725"/>
                  </a:moveTo>
                  <a:cubicBezTo>
                    <a:pt x="1486" y="725"/>
                    <a:pt x="1482" y="721"/>
                    <a:pt x="1482" y="716"/>
                  </a:cubicBezTo>
                  <a:cubicBezTo>
                    <a:pt x="1481" y="702"/>
                    <a:pt x="1480" y="687"/>
                    <a:pt x="1479" y="672"/>
                  </a:cubicBezTo>
                  <a:cubicBezTo>
                    <a:pt x="1479" y="670"/>
                    <a:pt x="1479" y="667"/>
                    <a:pt x="1481" y="666"/>
                  </a:cubicBezTo>
                  <a:cubicBezTo>
                    <a:pt x="1482" y="664"/>
                    <a:pt x="1484" y="663"/>
                    <a:pt x="1486" y="663"/>
                  </a:cubicBezTo>
                  <a:cubicBezTo>
                    <a:pt x="1491" y="662"/>
                    <a:pt x="1495" y="665"/>
                    <a:pt x="1496" y="670"/>
                  </a:cubicBezTo>
                  <a:cubicBezTo>
                    <a:pt x="1497" y="685"/>
                    <a:pt x="1498" y="700"/>
                    <a:pt x="1499" y="716"/>
                  </a:cubicBezTo>
                  <a:cubicBezTo>
                    <a:pt x="1499" y="720"/>
                    <a:pt x="1496" y="724"/>
                    <a:pt x="1491" y="725"/>
                  </a:cubicBezTo>
                  <a:cubicBezTo>
                    <a:pt x="1491" y="725"/>
                    <a:pt x="1491" y="725"/>
                    <a:pt x="1491" y="725"/>
                  </a:cubicBezTo>
                  <a:close/>
                  <a:moveTo>
                    <a:pt x="1481" y="635"/>
                  </a:moveTo>
                  <a:cubicBezTo>
                    <a:pt x="1477" y="635"/>
                    <a:pt x="1473" y="632"/>
                    <a:pt x="1473" y="628"/>
                  </a:cubicBezTo>
                  <a:cubicBezTo>
                    <a:pt x="1472" y="625"/>
                    <a:pt x="1473" y="623"/>
                    <a:pt x="1474" y="621"/>
                  </a:cubicBezTo>
                  <a:cubicBezTo>
                    <a:pt x="1475" y="619"/>
                    <a:pt x="1477" y="618"/>
                    <a:pt x="1480" y="618"/>
                  </a:cubicBezTo>
                  <a:cubicBezTo>
                    <a:pt x="1484" y="617"/>
                    <a:pt x="1489" y="620"/>
                    <a:pt x="1489" y="625"/>
                  </a:cubicBezTo>
                  <a:cubicBezTo>
                    <a:pt x="1490" y="627"/>
                    <a:pt x="1489" y="629"/>
                    <a:pt x="1488" y="631"/>
                  </a:cubicBezTo>
                  <a:cubicBezTo>
                    <a:pt x="1487" y="633"/>
                    <a:pt x="1485" y="634"/>
                    <a:pt x="1482" y="635"/>
                  </a:cubicBezTo>
                  <a:cubicBezTo>
                    <a:pt x="1482" y="635"/>
                    <a:pt x="1482" y="635"/>
                    <a:pt x="1481" y="635"/>
                  </a:cubicBezTo>
                  <a:close/>
                  <a:moveTo>
                    <a:pt x="27" y="591"/>
                  </a:moveTo>
                  <a:cubicBezTo>
                    <a:pt x="27" y="591"/>
                    <a:pt x="27" y="591"/>
                    <a:pt x="27" y="591"/>
                  </a:cubicBezTo>
                  <a:cubicBezTo>
                    <a:pt x="27" y="591"/>
                    <a:pt x="27" y="591"/>
                    <a:pt x="27" y="591"/>
                  </a:cubicBezTo>
                  <a:cubicBezTo>
                    <a:pt x="27" y="591"/>
                    <a:pt x="26" y="591"/>
                    <a:pt x="25" y="591"/>
                  </a:cubicBezTo>
                  <a:cubicBezTo>
                    <a:pt x="21" y="590"/>
                    <a:pt x="18" y="585"/>
                    <a:pt x="19" y="580"/>
                  </a:cubicBezTo>
                  <a:cubicBezTo>
                    <a:pt x="20" y="576"/>
                    <a:pt x="25" y="573"/>
                    <a:pt x="29" y="574"/>
                  </a:cubicBezTo>
                  <a:cubicBezTo>
                    <a:pt x="34" y="575"/>
                    <a:pt x="37" y="580"/>
                    <a:pt x="35" y="584"/>
                  </a:cubicBezTo>
                  <a:cubicBezTo>
                    <a:pt x="35" y="588"/>
                    <a:pt x="31" y="591"/>
                    <a:pt x="27" y="591"/>
                  </a:cubicBezTo>
                  <a:close/>
                  <a:moveTo>
                    <a:pt x="1472" y="590"/>
                  </a:moveTo>
                  <a:cubicBezTo>
                    <a:pt x="1468" y="590"/>
                    <a:pt x="1465" y="588"/>
                    <a:pt x="1464" y="584"/>
                  </a:cubicBezTo>
                  <a:cubicBezTo>
                    <a:pt x="1453" y="535"/>
                    <a:pt x="1436" y="488"/>
                    <a:pt x="1416" y="443"/>
                  </a:cubicBezTo>
                  <a:cubicBezTo>
                    <a:pt x="1405" y="420"/>
                    <a:pt x="1394" y="398"/>
                    <a:pt x="1381" y="377"/>
                  </a:cubicBezTo>
                  <a:cubicBezTo>
                    <a:pt x="1379" y="373"/>
                    <a:pt x="1380" y="368"/>
                    <a:pt x="1384" y="365"/>
                  </a:cubicBezTo>
                  <a:cubicBezTo>
                    <a:pt x="1388" y="363"/>
                    <a:pt x="1393" y="364"/>
                    <a:pt x="1396" y="368"/>
                  </a:cubicBezTo>
                  <a:cubicBezTo>
                    <a:pt x="1408" y="390"/>
                    <a:pt x="1420" y="413"/>
                    <a:pt x="1431" y="436"/>
                  </a:cubicBezTo>
                  <a:cubicBezTo>
                    <a:pt x="1452" y="481"/>
                    <a:pt x="1469" y="530"/>
                    <a:pt x="1480" y="579"/>
                  </a:cubicBezTo>
                  <a:cubicBezTo>
                    <a:pt x="1480" y="580"/>
                    <a:pt x="1480" y="580"/>
                    <a:pt x="1480" y="580"/>
                  </a:cubicBezTo>
                  <a:cubicBezTo>
                    <a:pt x="1481" y="584"/>
                    <a:pt x="1479" y="589"/>
                    <a:pt x="1474" y="590"/>
                  </a:cubicBezTo>
                  <a:cubicBezTo>
                    <a:pt x="1473" y="590"/>
                    <a:pt x="1473" y="590"/>
                    <a:pt x="1472" y="590"/>
                  </a:cubicBezTo>
                  <a:close/>
                  <a:moveTo>
                    <a:pt x="39" y="547"/>
                  </a:moveTo>
                  <a:cubicBezTo>
                    <a:pt x="38" y="547"/>
                    <a:pt x="37" y="547"/>
                    <a:pt x="36" y="547"/>
                  </a:cubicBezTo>
                  <a:cubicBezTo>
                    <a:pt x="34" y="546"/>
                    <a:pt x="32" y="545"/>
                    <a:pt x="31" y="543"/>
                  </a:cubicBezTo>
                  <a:cubicBezTo>
                    <a:pt x="30" y="541"/>
                    <a:pt x="30" y="538"/>
                    <a:pt x="31" y="536"/>
                  </a:cubicBezTo>
                  <a:cubicBezTo>
                    <a:pt x="35" y="522"/>
                    <a:pt x="40" y="507"/>
                    <a:pt x="45" y="493"/>
                  </a:cubicBezTo>
                  <a:cubicBezTo>
                    <a:pt x="47" y="488"/>
                    <a:pt x="52" y="486"/>
                    <a:pt x="56" y="488"/>
                  </a:cubicBezTo>
                  <a:cubicBezTo>
                    <a:pt x="60" y="489"/>
                    <a:pt x="63" y="494"/>
                    <a:pt x="61" y="499"/>
                  </a:cubicBezTo>
                  <a:cubicBezTo>
                    <a:pt x="56" y="513"/>
                    <a:pt x="51" y="527"/>
                    <a:pt x="47" y="541"/>
                  </a:cubicBezTo>
                  <a:cubicBezTo>
                    <a:pt x="46" y="545"/>
                    <a:pt x="42" y="547"/>
                    <a:pt x="39" y="547"/>
                  </a:cubicBezTo>
                  <a:close/>
                  <a:moveTo>
                    <a:pt x="70" y="462"/>
                  </a:moveTo>
                  <a:cubicBezTo>
                    <a:pt x="69" y="462"/>
                    <a:pt x="67" y="462"/>
                    <a:pt x="66" y="461"/>
                  </a:cubicBezTo>
                  <a:cubicBezTo>
                    <a:pt x="64" y="461"/>
                    <a:pt x="63" y="459"/>
                    <a:pt x="62" y="457"/>
                  </a:cubicBezTo>
                  <a:cubicBezTo>
                    <a:pt x="61" y="455"/>
                    <a:pt x="61" y="452"/>
                    <a:pt x="62" y="450"/>
                  </a:cubicBezTo>
                  <a:cubicBezTo>
                    <a:pt x="93" y="380"/>
                    <a:pt x="134" y="316"/>
                    <a:pt x="184" y="258"/>
                  </a:cubicBezTo>
                  <a:cubicBezTo>
                    <a:pt x="184" y="258"/>
                    <a:pt x="184" y="258"/>
                    <a:pt x="184" y="258"/>
                  </a:cubicBezTo>
                  <a:cubicBezTo>
                    <a:pt x="187" y="254"/>
                    <a:pt x="193" y="254"/>
                    <a:pt x="196" y="257"/>
                  </a:cubicBezTo>
                  <a:cubicBezTo>
                    <a:pt x="199" y="260"/>
                    <a:pt x="200" y="265"/>
                    <a:pt x="197" y="269"/>
                  </a:cubicBezTo>
                  <a:cubicBezTo>
                    <a:pt x="147" y="325"/>
                    <a:pt x="107" y="389"/>
                    <a:pt x="78" y="457"/>
                  </a:cubicBezTo>
                  <a:cubicBezTo>
                    <a:pt x="76" y="460"/>
                    <a:pt x="73" y="462"/>
                    <a:pt x="70" y="462"/>
                  </a:cubicBezTo>
                  <a:close/>
                  <a:moveTo>
                    <a:pt x="1364" y="343"/>
                  </a:moveTo>
                  <a:cubicBezTo>
                    <a:pt x="1364" y="343"/>
                    <a:pt x="1364" y="343"/>
                    <a:pt x="1364" y="343"/>
                  </a:cubicBezTo>
                  <a:cubicBezTo>
                    <a:pt x="1361" y="343"/>
                    <a:pt x="1359" y="341"/>
                    <a:pt x="1357" y="339"/>
                  </a:cubicBezTo>
                  <a:cubicBezTo>
                    <a:pt x="1349" y="327"/>
                    <a:pt x="1340" y="315"/>
                    <a:pt x="1331" y="303"/>
                  </a:cubicBezTo>
                  <a:cubicBezTo>
                    <a:pt x="1328" y="299"/>
                    <a:pt x="1329" y="294"/>
                    <a:pt x="1332" y="291"/>
                  </a:cubicBezTo>
                  <a:cubicBezTo>
                    <a:pt x="1336" y="288"/>
                    <a:pt x="1341" y="289"/>
                    <a:pt x="1344" y="293"/>
                  </a:cubicBezTo>
                  <a:cubicBezTo>
                    <a:pt x="1353" y="304"/>
                    <a:pt x="1362" y="317"/>
                    <a:pt x="1371" y="330"/>
                  </a:cubicBezTo>
                  <a:cubicBezTo>
                    <a:pt x="1371" y="330"/>
                    <a:pt x="1371" y="330"/>
                    <a:pt x="1371" y="330"/>
                  </a:cubicBezTo>
                  <a:cubicBezTo>
                    <a:pt x="1372" y="332"/>
                    <a:pt x="1373" y="334"/>
                    <a:pt x="1372" y="336"/>
                  </a:cubicBezTo>
                  <a:cubicBezTo>
                    <a:pt x="1372" y="338"/>
                    <a:pt x="1371" y="340"/>
                    <a:pt x="1369" y="341"/>
                  </a:cubicBezTo>
                  <a:cubicBezTo>
                    <a:pt x="1367" y="342"/>
                    <a:pt x="1366" y="343"/>
                    <a:pt x="1364" y="343"/>
                  </a:cubicBezTo>
                  <a:close/>
                  <a:moveTo>
                    <a:pt x="1309" y="271"/>
                  </a:moveTo>
                  <a:cubicBezTo>
                    <a:pt x="1306" y="271"/>
                    <a:pt x="1304" y="270"/>
                    <a:pt x="1302" y="268"/>
                  </a:cubicBezTo>
                  <a:cubicBezTo>
                    <a:pt x="1301" y="267"/>
                    <a:pt x="1300" y="264"/>
                    <a:pt x="1300" y="262"/>
                  </a:cubicBezTo>
                  <a:cubicBezTo>
                    <a:pt x="1300" y="260"/>
                    <a:pt x="1301" y="258"/>
                    <a:pt x="1303" y="256"/>
                  </a:cubicBezTo>
                  <a:cubicBezTo>
                    <a:pt x="1307" y="253"/>
                    <a:pt x="1312" y="254"/>
                    <a:pt x="1315" y="257"/>
                  </a:cubicBezTo>
                  <a:cubicBezTo>
                    <a:pt x="1315" y="257"/>
                    <a:pt x="1315" y="257"/>
                    <a:pt x="1315" y="257"/>
                  </a:cubicBezTo>
                  <a:cubicBezTo>
                    <a:pt x="1318" y="261"/>
                    <a:pt x="1318" y="266"/>
                    <a:pt x="1314" y="269"/>
                  </a:cubicBezTo>
                  <a:cubicBezTo>
                    <a:pt x="1313" y="270"/>
                    <a:pt x="1311" y="271"/>
                    <a:pt x="1309" y="271"/>
                  </a:cubicBezTo>
                  <a:close/>
                  <a:moveTo>
                    <a:pt x="221" y="238"/>
                  </a:moveTo>
                  <a:cubicBezTo>
                    <a:pt x="219" y="238"/>
                    <a:pt x="217" y="238"/>
                    <a:pt x="215" y="236"/>
                  </a:cubicBezTo>
                  <a:cubicBezTo>
                    <a:pt x="212" y="233"/>
                    <a:pt x="212" y="227"/>
                    <a:pt x="215" y="224"/>
                  </a:cubicBezTo>
                  <a:cubicBezTo>
                    <a:pt x="218" y="221"/>
                    <a:pt x="224" y="221"/>
                    <a:pt x="227" y="224"/>
                  </a:cubicBezTo>
                  <a:cubicBezTo>
                    <a:pt x="230" y="227"/>
                    <a:pt x="230" y="233"/>
                    <a:pt x="227" y="236"/>
                  </a:cubicBezTo>
                  <a:cubicBezTo>
                    <a:pt x="226" y="238"/>
                    <a:pt x="223" y="238"/>
                    <a:pt x="221" y="238"/>
                  </a:cubicBezTo>
                  <a:close/>
                  <a:moveTo>
                    <a:pt x="1278" y="238"/>
                  </a:moveTo>
                  <a:cubicBezTo>
                    <a:pt x="1276" y="238"/>
                    <a:pt x="1274" y="237"/>
                    <a:pt x="1272" y="236"/>
                  </a:cubicBezTo>
                  <a:cubicBezTo>
                    <a:pt x="1265" y="228"/>
                    <a:pt x="1257" y="221"/>
                    <a:pt x="1250" y="214"/>
                  </a:cubicBezTo>
                  <a:cubicBezTo>
                    <a:pt x="1203" y="170"/>
                    <a:pt x="1150" y="133"/>
                    <a:pt x="1093" y="102"/>
                  </a:cubicBezTo>
                  <a:cubicBezTo>
                    <a:pt x="1091" y="101"/>
                    <a:pt x="1090" y="99"/>
                    <a:pt x="1089" y="97"/>
                  </a:cubicBezTo>
                  <a:cubicBezTo>
                    <a:pt x="1089" y="95"/>
                    <a:pt x="1089" y="93"/>
                    <a:pt x="1090" y="91"/>
                  </a:cubicBezTo>
                  <a:cubicBezTo>
                    <a:pt x="1092" y="87"/>
                    <a:pt x="1097" y="85"/>
                    <a:pt x="1101" y="87"/>
                  </a:cubicBezTo>
                  <a:cubicBezTo>
                    <a:pt x="1160" y="118"/>
                    <a:pt x="1214" y="157"/>
                    <a:pt x="1262" y="202"/>
                  </a:cubicBezTo>
                  <a:cubicBezTo>
                    <a:pt x="1269" y="209"/>
                    <a:pt x="1277" y="216"/>
                    <a:pt x="1284" y="224"/>
                  </a:cubicBezTo>
                  <a:cubicBezTo>
                    <a:pt x="1287" y="227"/>
                    <a:pt x="1287" y="232"/>
                    <a:pt x="1284" y="236"/>
                  </a:cubicBezTo>
                  <a:cubicBezTo>
                    <a:pt x="1282" y="237"/>
                    <a:pt x="1280" y="238"/>
                    <a:pt x="1278" y="238"/>
                  </a:cubicBezTo>
                  <a:close/>
                  <a:moveTo>
                    <a:pt x="254" y="207"/>
                  </a:moveTo>
                  <a:cubicBezTo>
                    <a:pt x="251" y="207"/>
                    <a:pt x="249" y="206"/>
                    <a:pt x="247" y="204"/>
                  </a:cubicBezTo>
                  <a:cubicBezTo>
                    <a:pt x="246" y="203"/>
                    <a:pt x="245" y="201"/>
                    <a:pt x="245" y="198"/>
                  </a:cubicBezTo>
                  <a:cubicBezTo>
                    <a:pt x="245" y="196"/>
                    <a:pt x="246" y="194"/>
                    <a:pt x="248" y="192"/>
                  </a:cubicBezTo>
                  <a:cubicBezTo>
                    <a:pt x="259" y="182"/>
                    <a:pt x="271" y="172"/>
                    <a:pt x="283" y="163"/>
                  </a:cubicBezTo>
                  <a:cubicBezTo>
                    <a:pt x="287" y="160"/>
                    <a:pt x="292" y="161"/>
                    <a:pt x="295" y="164"/>
                  </a:cubicBezTo>
                  <a:cubicBezTo>
                    <a:pt x="298" y="168"/>
                    <a:pt x="297" y="173"/>
                    <a:pt x="294" y="176"/>
                  </a:cubicBezTo>
                  <a:cubicBezTo>
                    <a:pt x="282" y="185"/>
                    <a:pt x="270" y="195"/>
                    <a:pt x="259" y="205"/>
                  </a:cubicBezTo>
                  <a:cubicBezTo>
                    <a:pt x="258" y="206"/>
                    <a:pt x="256" y="207"/>
                    <a:pt x="254" y="207"/>
                  </a:cubicBezTo>
                  <a:close/>
                  <a:moveTo>
                    <a:pt x="325" y="151"/>
                  </a:moveTo>
                  <a:cubicBezTo>
                    <a:pt x="322" y="151"/>
                    <a:pt x="319" y="150"/>
                    <a:pt x="318" y="147"/>
                  </a:cubicBezTo>
                  <a:cubicBezTo>
                    <a:pt x="316" y="145"/>
                    <a:pt x="316" y="143"/>
                    <a:pt x="316" y="141"/>
                  </a:cubicBezTo>
                  <a:cubicBezTo>
                    <a:pt x="317" y="139"/>
                    <a:pt x="318" y="137"/>
                    <a:pt x="320" y="135"/>
                  </a:cubicBezTo>
                  <a:cubicBezTo>
                    <a:pt x="361" y="106"/>
                    <a:pt x="405" y="82"/>
                    <a:pt x="451" y="62"/>
                  </a:cubicBezTo>
                  <a:cubicBezTo>
                    <a:pt x="475" y="52"/>
                    <a:pt x="499" y="42"/>
                    <a:pt x="524" y="34"/>
                  </a:cubicBezTo>
                  <a:cubicBezTo>
                    <a:pt x="524" y="34"/>
                    <a:pt x="524" y="34"/>
                    <a:pt x="524" y="34"/>
                  </a:cubicBezTo>
                  <a:cubicBezTo>
                    <a:pt x="524" y="34"/>
                    <a:pt x="524" y="34"/>
                    <a:pt x="524" y="34"/>
                  </a:cubicBezTo>
                  <a:cubicBezTo>
                    <a:pt x="529" y="33"/>
                    <a:pt x="533" y="36"/>
                    <a:pt x="535" y="40"/>
                  </a:cubicBezTo>
                  <a:cubicBezTo>
                    <a:pt x="536" y="44"/>
                    <a:pt x="534" y="49"/>
                    <a:pt x="529" y="51"/>
                  </a:cubicBezTo>
                  <a:cubicBezTo>
                    <a:pt x="505" y="58"/>
                    <a:pt x="481" y="67"/>
                    <a:pt x="458" y="77"/>
                  </a:cubicBezTo>
                  <a:cubicBezTo>
                    <a:pt x="413" y="97"/>
                    <a:pt x="370" y="121"/>
                    <a:pt x="329" y="149"/>
                  </a:cubicBezTo>
                  <a:cubicBezTo>
                    <a:pt x="328" y="150"/>
                    <a:pt x="326" y="151"/>
                    <a:pt x="325" y="151"/>
                  </a:cubicBezTo>
                  <a:close/>
                  <a:moveTo>
                    <a:pt x="1057" y="83"/>
                  </a:moveTo>
                  <a:cubicBezTo>
                    <a:pt x="1056" y="83"/>
                    <a:pt x="1054" y="83"/>
                    <a:pt x="1053" y="82"/>
                  </a:cubicBezTo>
                  <a:cubicBezTo>
                    <a:pt x="1040" y="76"/>
                    <a:pt x="1026" y="70"/>
                    <a:pt x="1012" y="65"/>
                  </a:cubicBezTo>
                  <a:cubicBezTo>
                    <a:pt x="1008" y="64"/>
                    <a:pt x="1005" y="59"/>
                    <a:pt x="1007" y="54"/>
                  </a:cubicBezTo>
                  <a:cubicBezTo>
                    <a:pt x="1009" y="50"/>
                    <a:pt x="1014" y="48"/>
                    <a:pt x="1018" y="49"/>
                  </a:cubicBezTo>
                  <a:cubicBezTo>
                    <a:pt x="1032" y="55"/>
                    <a:pt x="1046" y="61"/>
                    <a:pt x="1060" y="67"/>
                  </a:cubicBezTo>
                  <a:cubicBezTo>
                    <a:pt x="1065" y="69"/>
                    <a:pt x="1066" y="74"/>
                    <a:pt x="1064" y="78"/>
                  </a:cubicBezTo>
                  <a:cubicBezTo>
                    <a:pt x="1063" y="81"/>
                    <a:pt x="1060" y="83"/>
                    <a:pt x="1057" y="83"/>
                  </a:cubicBezTo>
                  <a:close/>
                  <a:moveTo>
                    <a:pt x="972" y="51"/>
                  </a:moveTo>
                  <a:cubicBezTo>
                    <a:pt x="971" y="51"/>
                    <a:pt x="971" y="51"/>
                    <a:pt x="970" y="50"/>
                  </a:cubicBezTo>
                  <a:cubicBezTo>
                    <a:pt x="968" y="50"/>
                    <a:pt x="966" y="48"/>
                    <a:pt x="965" y="46"/>
                  </a:cubicBezTo>
                  <a:cubicBezTo>
                    <a:pt x="964" y="44"/>
                    <a:pt x="964" y="42"/>
                    <a:pt x="964" y="40"/>
                  </a:cubicBezTo>
                  <a:cubicBezTo>
                    <a:pt x="966" y="35"/>
                    <a:pt x="970" y="33"/>
                    <a:pt x="975" y="34"/>
                  </a:cubicBezTo>
                  <a:cubicBezTo>
                    <a:pt x="979" y="36"/>
                    <a:pt x="982" y="40"/>
                    <a:pt x="980" y="45"/>
                  </a:cubicBezTo>
                  <a:cubicBezTo>
                    <a:pt x="979" y="48"/>
                    <a:pt x="976" y="51"/>
                    <a:pt x="972" y="51"/>
                  </a:cubicBezTo>
                  <a:close/>
                  <a:moveTo>
                    <a:pt x="570" y="39"/>
                  </a:moveTo>
                  <a:cubicBezTo>
                    <a:pt x="570" y="39"/>
                    <a:pt x="570" y="39"/>
                    <a:pt x="570" y="39"/>
                  </a:cubicBezTo>
                  <a:cubicBezTo>
                    <a:pt x="566" y="39"/>
                    <a:pt x="563" y="36"/>
                    <a:pt x="562" y="32"/>
                  </a:cubicBezTo>
                  <a:cubicBezTo>
                    <a:pt x="561" y="28"/>
                    <a:pt x="564" y="23"/>
                    <a:pt x="568" y="22"/>
                  </a:cubicBezTo>
                  <a:cubicBezTo>
                    <a:pt x="573" y="21"/>
                    <a:pt x="577" y="24"/>
                    <a:pt x="578" y="28"/>
                  </a:cubicBezTo>
                  <a:cubicBezTo>
                    <a:pt x="579" y="31"/>
                    <a:pt x="579" y="33"/>
                    <a:pt x="577" y="35"/>
                  </a:cubicBezTo>
                  <a:cubicBezTo>
                    <a:pt x="577" y="36"/>
                    <a:pt x="575" y="37"/>
                    <a:pt x="573" y="38"/>
                  </a:cubicBezTo>
                  <a:cubicBezTo>
                    <a:pt x="574" y="38"/>
                    <a:pt x="574" y="38"/>
                    <a:pt x="574" y="38"/>
                  </a:cubicBezTo>
                  <a:cubicBezTo>
                    <a:pt x="572" y="39"/>
                    <a:pt x="572" y="39"/>
                    <a:pt x="572" y="39"/>
                  </a:cubicBezTo>
                  <a:cubicBezTo>
                    <a:pt x="572" y="39"/>
                    <a:pt x="571" y="39"/>
                    <a:pt x="570" y="39"/>
                  </a:cubicBezTo>
                  <a:close/>
                  <a:moveTo>
                    <a:pt x="929" y="39"/>
                  </a:moveTo>
                  <a:cubicBezTo>
                    <a:pt x="928" y="39"/>
                    <a:pt x="927" y="39"/>
                    <a:pt x="927" y="38"/>
                  </a:cubicBezTo>
                  <a:cubicBezTo>
                    <a:pt x="869" y="24"/>
                    <a:pt x="810" y="17"/>
                    <a:pt x="750" y="17"/>
                  </a:cubicBezTo>
                  <a:cubicBezTo>
                    <a:pt x="744" y="17"/>
                    <a:pt x="738" y="17"/>
                    <a:pt x="733" y="17"/>
                  </a:cubicBezTo>
                  <a:cubicBezTo>
                    <a:pt x="724" y="17"/>
                    <a:pt x="714" y="18"/>
                    <a:pt x="705" y="18"/>
                  </a:cubicBezTo>
                  <a:cubicBezTo>
                    <a:pt x="700" y="19"/>
                    <a:pt x="696" y="15"/>
                    <a:pt x="696" y="10"/>
                  </a:cubicBezTo>
                  <a:cubicBezTo>
                    <a:pt x="695" y="6"/>
                    <a:pt x="699" y="2"/>
                    <a:pt x="704" y="1"/>
                  </a:cubicBezTo>
                  <a:cubicBezTo>
                    <a:pt x="713" y="1"/>
                    <a:pt x="723" y="0"/>
                    <a:pt x="733" y="0"/>
                  </a:cubicBezTo>
                  <a:cubicBezTo>
                    <a:pt x="738" y="0"/>
                    <a:pt x="744" y="0"/>
                    <a:pt x="750" y="0"/>
                  </a:cubicBezTo>
                  <a:cubicBezTo>
                    <a:pt x="811" y="0"/>
                    <a:pt x="872" y="7"/>
                    <a:pt x="931" y="22"/>
                  </a:cubicBezTo>
                  <a:cubicBezTo>
                    <a:pt x="933" y="23"/>
                    <a:pt x="935" y="24"/>
                    <a:pt x="936" y="26"/>
                  </a:cubicBezTo>
                  <a:cubicBezTo>
                    <a:pt x="937" y="28"/>
                    <a:pt x="938" y="30"/>
                    <a:pt x="937" y="32"/>
                  </a:cubicBezTo>
                  <a:cubicBezTo>
                    <a:pt x="936" y="36"/>
                    <a:pt x="933" y="39"/>
                    <a:pt x="929" y="39"/>
                  </a:cubicBezTo>
                  <a:close/>
                  <a:moveTo>
                    <a:pt x="614" y="29"/>
                  </a:moveTo>
                  <a:cubicBezTo>
                    <a:pt x="610" y="29"/>
                    <a:pt x="607" y="26"/>
                    <a:pt x="606" y="22"/>
                  </a:cubicBezTo>
                  <a:cubicBezTo>
                    <a:pt x="605" y="18"/>
                    <a:pt x="608" y="13"/>
                    <a:pt x="613" y="12"/>
                  </a:cubicBezTo>
                  <a:cubicBezTo>
                    <a:pt x="628" y="10"/>
                    <a:pt x="643" y="7"/>
                    <a:pt x="658" y="6"/>
                  </a:cubicBezTo>
                  <a:cubicBezTo>
                    <a:pt x="658" y="6"/>
                    <a:pt x="658" y="6"/>
                    <a:pt x="658" y="6"/>
                  </a:cubicBezTo>
                  <a:cubicBezTo>
                    <a:pt x="663" y="5"/>
                    <a:pt x="667" y="8"/>
                    <a:pt x="668" y="13"/>
                  </a:cubicBezTo>
                  <a:cubicBezTo>
                    <a:pt x="668" y="18"/>
                    <a:pt x="665" y="22"/>
                    <a:pt x="660" y="22"/>
                  </a:cubicBezTo>
                  <a:cubicBezTo>
                    <a:pt x="645" y="24"/>
                    <a:pt x="631" y="26"/>
                    <a:pt x="616" y="29"/>
                  </a:cubicBezTo>
                  <a:cubicBezTo>
                    <a:pt x="615" y="29"/>
                    <a:pt x="615" y="29"/>
                    <a:pt x="614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94" name="Номер слайда 5">
            <a:extLst>
              <a:ext uri="{FF2B5EF4-FFF2-40B4-BE49-F238E27FC236}">
                <a16:creationId xmlns:a16="http://schemas.microsoft.com/office/drawing/2014/main" id="{755ACCED-8949-DD78-0073-21B600AD757D}"/>
              </a:ext>
            </a:extLst>
          </p:cNvPr>
          <p:cNvSpPr txBox="1">
            <a:spLocks/>
          </p:cNvSpPr>
          <p:nvPr/>
        </p:nvSpPr>
        <p:spPr>
          <a:xfrm>
            <a:off x="9100797" y="6296213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ct val="90000"/>
              </a:lnSpc>
              <a:spcBef>
                <a:spcPct val="0"/>
              </a:spcBef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Akrobat" panose="00000600000000000000" pitchFamily="2" charset="-52"/>
                <a:ea typeface="VTB Group Cond Book" panose="020B0506050504020204" pitchFamily="34" charset="0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3AE3C4-C2A6-4DCD-9963-3D7F259FD580}" type="slidenum">
              <a:rPr lang="ru-RU" sz="4000">
                <a:solidFill>
                  <a:schemeClr val="bg1"/>
                </a:solidFill>
                <a:latin typeface="Oswald Light" pitchFamily="2" charset="-52"/>
              </a:rPr>
              <a:pPr/>
              <a:t>15</a:t>
            </a:fld>
            <a:endParaRPr lang="ru-RU" sz="4000" dirty="0">
              <a:solidFill>
                <a:schemeClr val="bg1"/>
              </a:solidFill>
              <a:latin typeface="Oswald Light" pitchFamily="2" charset="-52"/>
            </a:endParaRP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3D9F469B-A5B6-1617-8DCE-DFFB8037B9DF}"/>
              </a:ext>
            </a:extLst>
          </p:cNvPr>
          <p:cNvSpPr txBox="1">
            <a:spLocks/>
          </p:cNvSpPr>
          <p:nvPr/>
        </p:nvSpPr>
        <p:spPr>
          <a:xfrm>
            <a:off x="1608798" y="4895080"/>
            <a:ext cx="2000766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b="1" dirty="0">
                <a:solidFill>
                  <a:schemeClr val="accent2"/>
                </a:solidFill>
                <a:latin typeface="+mn-lt"/>
                <a:ea typeface="VTB Group Cond" panose="020B0506050504020204" pitchFamily="34" charset="77"/>
              </a:rPr>
              <a:t>React</a:t>
            </a:r>
            <a:endParaRPr lang="ru-RU" sz="3200" b="1" dirty="0">
              <a:solidFill>
                <a:schemeClr val="accent2"/>
              </a:solidFill>
              <a:latin typeface="+mn-lt"/>
              <a:ea typeface="VTB Group Cond" panose="020B05060505040202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53D6F-32AC-E371-1552-3C2E4F235B6A}"/>
              </a:ext>
            </a:extLst>
          </p:cNvPr>
          <p:cNvSpPr txBox="1"/>
          <p:nvPr/>
        </p:nvSpPr>
        <p:spPr>
          <a:xfrm>
            <a:off x="5011197" y="3176639"/>
            <a:ext cx="2651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Frontend</a:t>
            </a:r>
            <a:endParaRPr lang="ru-RU" sz="4800" b="1" dirty="0"/>
          </a:p>
        </p:txBody>
      </p:sp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B9AC18D5-F4B4-410C-B78C-C22D45394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445" y="1598705"/>
            <a:ext cx="1136550" cy="113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icture background">
            <a:extLst>
              <a:ext uri="{FF2B5EF4-FFF2-40B4-BE49-F238E27FC236}">
                <a16:creationId xmlns:a16="http://schemas.microsoft.com/office/drawing/2014/main" id="{024CA356-EA36-B73D-0F43-A89B41D4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942" y="4463778"/>
            <a:ext cx="1281933" cy="128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icture background">
            <a:extLst>
              <a:ext uri="{FF2B5EF4-FFF2-40B4-BE49-F238E27FC236}">
                <a16:creationId xmlns:a16="http://schemas.microsoft.com/office/drawing/2014/main" id="{37A1766D-A1F7-ECD0-4F66-65D584308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211" y="4505466"/>
            <a:ext cx="1736041" cy="12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Picture background">
            <a:extLst>
              <a:ext uri="{FF2B5EF4-FFF2-40B4-BE49-F238E27FC236}">
                <a16:creationId xmlns:a16="http://schemas.microsoft.com/office/drawing/2014/main" id="{47E870D6-1DAC-4047-7A40-BD2C1FC8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04" y="1845723"/>
            <a:ext cx="1045008" cy="6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35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B75B2-22E1-1D04-2B61-A56D235EF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E76BC63-32D6-5C2A-68F6-F6091FD5F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B6D63C-82DA-0CFE-C9C9-3DECB615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16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3B2D9EA6-C734-3091-8FDF-FD5879115AE4}"/>
              </a:ext>
            </a:extLst>
          </p:cNvPr>
          <p:cNvSpPr/>
          <p:nvPr/>
        </p:nvSpPr>
        <p:spPr>
          <a:xfrm>
            <a:off x="1190719" y="4091938"/>
            <a:ext cx="3702124" cy="844774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dirty="0">
                <a:solidFill>
                  <a:srgbClr val="FFFFFF"/>
                </a:solidFill>
                <a:latin typeface="+mj-lt"/>
                <a:ea typeface="VTB Group Cond Book" panose="020B0506050504020204" pitchFamily="34" charset="-52"/>
              </a:rPr>
              <a:t>Пробный период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A174195-0727-AE9D-C92B-C84140DC8276}"/>
              </a:ext>
            </a:extLst>
          </p:cNvPr>
          <p:cNvSpPr txBox="1">
            <a:spLocks/>
          </p:cNvSpPr>
          <p:nvPr/>
        </p:nvSpPr>
        <p:spPr>
          <a:xfrm>
            <a:off x="1190719" y="5144737"/>
            <a:ext cx="3702124" cy="116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8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Инструмент по привлечению</a:t>
            </a:r>
          </a:p>
          <a:p>
            <a:pPr algn="ctr"/>
            <a:r>
              <a:rPr lang="ru-RU" sz="28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новых пользователей</a:t>
            </a:r>
          </a:p>
          <a:p>
            <a:pPr algn="ctr"/>
            <a:endParaRPr lang="ru-RU" sz="28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grpSp>
        <p:nvGrpSpPr>
          <p:cNvPr id="13" name="Group 1067">
            <a:extLst>
              <a:ext uri="{FF2B5EF4-FFF2-40B4-BE49-F238E27FC236}">
                <a16:creationId xmlns:a16="http://schemas.microsoft.com/office/drawing/2014/main" id="{ABE2E2F5-DAF8-537D-6A6D-FE23EE9D691B}"/>
              </a:ext>
            </a:extLst>
          </p:cNvPr>
          <p:cNvGrpSpPr/>
          <p:nvPr/>
        </p:nvGrpSpPr>
        <p:grpSpPr>
          <a:xfrm>
            <a:off x="10164936" y="4250361"/>
            <a:ext cx="332399" cy="332399"/>
            <a:chOff x="8385970" y="6045466"/>
            <a:chExt cx="312857" cy="312857"/>
          </a:xfrm>
          <a:solidFill>
            <a:schemeClr val="bg1"/>
          </a:solidFill>
        </p:grpSpPr>
        <p:sp>
          <p:nvSpPr>
            <p:cNvPr id="14" name="Полилиния: фигура 168">
              <a:extLst>
                <a:ext uri="{FF2B5EF4-FFF2-40B4-BE49-F238E27FC236}">
                  <a16:creationId xmlns:a16="http://schemas.microsoft.com/office/drawing/2014/main" id="{9F77540C-4A05-E686-6654-D23255D2AF4A}"/>
                </a:ext>
              </a:extLst>
            </p:cNvPr>
            <p:cNvSpPr/>
            <p:nvPr/>
          </p:nvSpPr>
          <p:spPr>
            <a:xfrm>
              <a:off x="8385970" y="6045466"/>
              <a:ext cx="312857" cy="312857"/>
            </a:xfrm>
            <a:custGeom>
              <a:avLst/>
              <a:gdLst>
                <a:gd name="connsiteX0" fmla="*/ 156950 w 312857"/>
                <a:gd name="connsiteY0" fmla="*/ 1071 h 312857"/>
                <a:gd name="connsiteX1" fmla="*/ 1071 w 312857"/>
                <a:gd name="connsiteY1" fmla="*/ 156950 h 312857"/>
                <a:gd name="connsiteX2" fmla="*/ 156950 w 312857"/>
                <a:gd name="connsiteY2" fmla="*/ 312829 h 312857"/>
                <a:gd name="connsiteX3" fmla="*/ 312829 w 312857"/>
                <a:gd name="connsiteY3" fmla="*/ 156950 h 312857"/>
                <a:gd name="connsiteX4" fmla="*/ 156950 w 312857"/>
                <a:gd name="connsiteY4" fmla="*/ 1071 h 312857"/>
                <a:gd name="connsiteX5" fmla="*/ 156950 w 312857"/>
                <a:gd name="connsiteY5" fmla="*/ 288847 h 312857"/>
                <a:gd name="connsiteX6" fmla="*/ 25053 w 312857"/>
                <a:gd name="connsiteY6" fmla="*/ 156950 h 312857"/>
                <a:gd name="connsiteX7" fmla="*/ 156950 w 312857"/>
                <a:gd name="connsiteY7" fmla="*/ 25053 h 312857"/>
                <a:gd name="connsiteX8" fmla="*/ 288847 w 312857"/>
                <a:gd name="connsiteY8" fmla="*/ 156950 h 312857"/>
                <a:gd name="connsiteX9" fmla="*/ 156950 w 312857"/>
                <a:gd name="connsiteY9" fmla="*/ 288847 h 3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857" h="312857">
                  <a:moveTo>
                    <a:pt x="156950" y="1071"/>
                  </a:moveTo>
                  <a:cubicBezTo>
                    <a:pt x="70617" y="1071"/>
                    <a:pt x="1071" y="70617"/>
                    <a:pt x="1071" y="156950"/>
                  </a:cubicBezTo>
                  <a:cubicBezTo>
                    <a:pt x="1071" y="243283"/>
                    <a:pt x="70617" y="312829"/>
                    <a:pt x="156950" y="312829"/>
                  </a:cubicBezTo>
                  <a:cubicBezTo>
                    <a:pt x="243283" y="312829"/>
                    <a:pt x="312829" y="243283"/>
                    <a:pt x="312829" y="156950"/>
                  </a:cubicBezTo>
                  <a:cubicBezTo>
                    <a:pt x="312829" y="70617"/>
                    <a:pt x="243283" y="1071"/>
                    <a:pt x="156950" y="1071"/>
                  </a:cubicBezTo>
                  <a:close/>
                  <a:moveTo>
                    <a:pt x="156950" y="288847"/>
                  </a:moveTo>
                  <a:cubicBezTo>
                    <a:pt x="83807" y="288847"/>
                    <a:pt x="25053" y="230093"/>
                    <a:pt x="25053" y="156950"/>
                  </a:cubicBezTo>
                  <a:cubicBezTo>
                    <a:pt x="25053" y="83807"/>
                    <a:pt x="83807" y="25053"/>
                    <a:pt x="156950" y="25053"/>
                  </a:cubicBezTo>
                  <a:cubicBezTo>
                    <a:pt x="230093" y="25053"/>
                    <a:pt x="288847" y="83807"/>
                    <a:pt x="288847" y="156950"/>
                  </a:cubicBezTo>
                  <a:cubicBezTo>
                    <a:pt x="288847" y="230093"/>
                    <a:pt x="230093" y="288847"/>
                    <a:pt x="156950" y="288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5" name="Полилиния: фигура 169">
              <a:extLst>
                <a:ext uri="{FF2B5EF4-FFF2-40B4-BE49-F238E27FC236}">
                  <a16:creationId xmlns:a16="http://schemas.microsoft.com/office/drawing/2014/main" id="{7EE7529A-D2A6-1E55-97DE-58E5F29AA7C6}"/>
                </a:ext>
              </a:extLst>
            </p:cNvPr>
            <p:cNvSpPr/>
            <p:nvPr/>
          </p:nvSpPr>
          <p:spPr>
            <a:xfrm>
              <a:off x="8529858" y="6105419"/>
              <a:ext cx="25714" cy="145714"/>
            </a:xfrm>
            <a:custGeom>
              <a:avLst/>
              <a:gdLst>
                <a:gd name="connsiteX0" fmla="*/ 13061 w 25714"/>
                <a:gd name="connsiteY0" fmla="*/ 1071 h 145714"/>
                <a:gd name="connsiteX1" fmla="*/ 1071 w 25714"/>
                <a:gd name="connsiteY1" fmla="*/ 13061 h 145714"/>
                <a:gd name="connsiteX2" fmla="*/ 1071 w 25714"/>
                <a:gd name="connsiteY2" fmla="*/ 132967 h 145714"/>
                <a:gd name="connsiteX3" fmla="*/ 13061 w 25714"/>
                <a:gd name="connsiteY3" fmla="*/ 144957 h 145714"/>
                <a:gd name="connsiteX4" fmla="*/ 25051 w 25714"/>
                <a:gd name="connsiteY4" fmla="*/ 132967 h 145714"/>
                <a:gd name="connsiteX5" fmla="*/ 25051 w 25714"/>
                <a:gd name="connsiteY5" fmla="*/ 13063 h 145714"/>
                <a:gd name="connsiteX6" fmla="*/ 13061 w 25714"/>
                <a:gd name="connsiteY6" fmla="*/ 1071 h 1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4" h="145714">
                  <a:moveTo>
                    <a:pt x="13061" y="1071"/>
                  </a:moveTo>
                  <a:cubicBezTo>
                    <a:pt x="5867" y="1071"/>
                    <a:pt x="1071" y="5867"/>
                    <a:pt x="1071" y="13061"/>
                  </a:cubicBezTo>
                  <a:lnTo>
                    <a:pt x="1071" y="132967"/>
                  </a:lnTo>
                  <a:cubicBezTo>
                    <a:pt x="1071" y="140161"/>
                    <a:pt x="5867" y="144957"/>
                    <a:pt x="13061" y="144957"/>
                  </a:cubicBezTo>
                  <a:cubicBezTo>
                    <a:pt x="20256" y="144957"/>
                    <a:pt x="25051" y="140161"/>
                    <a:pt x="25051" y="132967"/>
                  </a:cubicBezTo>
                  <a:lnTo>
                    <a:pt x="25051" y="13063"/>
                  </a:lnTo>
                  <a:cubicBezTo>
                    <a:pt x="25053" y="5869"/>
                    <a:pt x="20256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6" name="Полилиния: фигура 170">
              <a:extLst>
                <a:ext uri="{FF2B5EF4-FFF2-40B4-BE49-F238E27FC236}">
                  <a16:creationId xmlns:a16="http://schemas.microsoft.com/office/drawing/2014/main" id="{DAF2C944-2188-55D0-C717-C8F9D82884D5}"/>
                </a:ext>
              </a:extLst>
            </p:cNvPr>
            <p:cNvSpPr/>
            <p:nvPr/>
          </p:nvSpPr>
          <p:spPr>
            <a:xfrm>
              <a:off x="8529858" y="6273289"/>
              <a:ext cx="25714" cy="25714"/>
            </a:xfrm>
            <a:custGeom>
              <a:avLst/>
              <a:gdLst>
                <a:gd name="connsiteX0" fmla="*/ 13061 w 25714"/>
                <a:gd name="connsiteY0" fmla="*/ 1071 h 25714"/>
                <a:gd name="connsiteX1" fmla="*/ 1071 w 25714"/>
                <a:gd name="connsiteY1" fmla="*/ 13061 h 25714"/>
                <a:gd name="connsiteX2" fmla="*/ 13061 w 25714"/>
                <a:gd name="connsiteY2" fmla="*/ 25051 h 25714"/>
                <a:gd name="connsiteX3" fmla="*/ 25051 w 25714"/>
                <a:gd name="connsiteY3" fmla="*/ 13061 h 25714"/>
                <a:gd name="connsiteX4" fmla="*/ 13061 w 25714"/>
                <a:gd name="connsiteY4" fmla="*/ 1071 h 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4" h="25714">
                  <a:moveTo>
                    <a:pt x="13061" y="1071"/>
                  </a:moveTo>
                  <a:cubicBezTo>
                    <a:pt x="7066" y="1071"/>
                    <a:pt x="1071" y="7067"/>
                    <a:pt x="1071" y="13061"/>
                  </a:cubicBezTo>
                  <a:cubicBezTo>
                    <a:pt x="1071" y="19056"/>
                    <a:pt x="7067" y="25051"/>
                    <a:pt x="13061" y="25051"/>
                  </a:cubicBezTo>
                  <a:cubicBezTo>
                    <a:pt x="19056" y="25051"/>
                    <a:pt x="25051" y="19056"/>
                    <a:pt x="25051" y="13061"/>
                  </a:cubicBezTo>
                  <a:cubicBezTo>
                    <a:pt x="25051" y="7067"/>
                    <a:pt x="19057" y="1071"/>
                    <a:pt x="13061" y="1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</p:grp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120A3C2-6BBF-EEB8-681C-B6CAB5ECEE30}"/>
              </a:ext>
            </a:extLst>
          </p:cNvPr>
          <p:cNvSpPr/>
          <p:nvPr/>
        </p:nvSpPr>
        <p:spPr>
          <a:xfrm>
            <a:off x="5217" y="0"/>
            <a:ext cx="12181566" cy="3606268"/>
          </a:xfrm>
          <a:prstGeom prst="rect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3">
                  <a:alpha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5DEB1EC4-D0B0-A2D4-D140-714C957F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57130"/>
          </a:xfrm>
        </p:spPr>
        <p:txBody>
          <a:bodyPr/>
          <a:lstStyle/>
          <a:p>
            <a:r>
              <a:rPr lang="ru-RU" sz="4800" b="1" dirty="0"/>
              <a:t>Бизнес модель</a:t>
            </a:r>
          </a:p>
        </p:txBody>
      </p:sp>
      <p:sp>
        <p:nvSpPr>
          <p:cNvPr id="2" name="Rounded Rectangle 113">
            <a:extLst>
              <a:ext uri="{FF2B5EF4-FFF2-40B4-BE49-F238E27FC236}">
                <a16:creationId xmlns:a16="http://schemas.microsoft.com/office/drawing/2014/main" id="{80090EF4-16B3-A4D1-4C92-3149E0BE8C98}"/>
              </a:ext>
            </a:extLst>
          </p:cNvPr>
          <p:cNvSpPr/>
          <p:nvPr/>
        </p:nvSpPr>
        <p:spPr>
          <a:xfrm>
            <a:off x="7127484" y="4114165"/>
            <a:ext cx="3508431" cy="79967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3200" dirty="0">
                <a:solidFill>
                  <a:srgbClr val="FFFFFF"/>
                </a:solidFill>
                <a:ea typeface="VTB Group Cond Book" panose="020B0506050504020204" pitchFamily="34" charset="-52"/>
              </a:rPr>
              <a:t>  </a:t>
            </a:r>
            <a:r>
              <a:rPr lang="ru-RU" sz="3200" dirty="0">
                <a:solidFill>
                  <a:srgbClr val="FFFFFF"/>
                </a:solidFill>
                <a:ea typeface="VTB Group Cond Book" panose="020B0506050504020204" pitchFamily="34" charset="-52"/>
              </a:rPr>
              <a:t>Подписка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745B1B-58E5-EB26-1CCB-CF9205C1BA14}"/>
              </a:ext>
            </a:extLst>
          </p:cNvPr>
          <p:cNvSpPr txBox="1">
            <a:spLocks/>
          </p:cNvSpPr>
          <p:nvPr/>
        </p:nvSpPr>
        <p:spPr>
          <a:xfrm>
            <a:off x="7309911" y="5144737"/>
            <a:ext cx="3581772" cy="155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ctr"/>
            <a:r>
              <a:rPr lang="ru-RU" sz="28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Является основным </a:t>
            </a:r>
          </a:p>
          <a:p>
            <a:pPr algn="ctr"/>
            <a:r>
              <a:rPr lang="ru-RU" sz="28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источником доход</a:t>
            </a:r>
          </a:p>
          <a:p>
            <a:pPr algn="ctr"/>
            <a:r>
              <a:rPr lang="ru-RU" sz="28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(базовый тариф 790р</a:t>
            </a:r>
            <a:r>
              <a:rPr lang="en-US" sz="28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/</a:t>
            </a:r>
            <a:r>
              <a:rPr lang="ru-RU" sz="2800" b="0" dirty="0" err="1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мес</a:t>
            </a:r>
            <a:r>
              <a:rPr lang="ru-RU" sz="2800" b="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)</a:t>
            </a:r>
          </a:p>
          <a:p>
            <a:pPr algn="ctr"/>
            <a:endParaRPr lang="ru-RU" sz="2800" b="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7222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BB840-1886-FD2B-C625-5A92999D2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89">
            <a:extLst>
              <a:ext uri="{FF2B5EF4-FFF2-40B4-BE49-F238E27FC236}">
                <a16:creationId xmlns:a16="http://schemas.microsoft.com/office/drawing/2014/main" id="{D4A6B771-0CB1-DD2F-22FD-3E52DED62032}"/>
              </a:ext>
            </a:extLst>
          </p:cNvPr>
          <p:cNvSpPr/>
          <p:nvPr/>
        </p:nvSpPr>
        <p:spPr>
          <a:xfrm>
            <a:off x="1722587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1"/>
                </a:solidFill>
                <a:latin typeface="+mj-lt"/>
                <a:ea typeface="VTB Group Cond Demi Bold" panose="020B0506050504020204" pitchFamily="34" charset="77"/>
              </a:rPr>
              <a:t>1</a:t>
            </a:r>
            <a:endParaRPr lang="ru-RU" sz="18998" b="1" dirty="0">
              <a:solidFill>
                <a:schemeClr val="accent1"/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6" name="Прямоугольник 89">
            <a:extLst>
              <a:ext uri="{FF2B5EF4-FFF2-40B4-BE49-F238E27FC236}">
                <a16:creationId xmlns:a16="http://schemas.microsoft.com/office/drawing/2014/main" id="{49411532-611B-C5F5-22AA-F1CB4DB91736}"/>
              </a:ext>
            </a:extLst>
          </p:cNvPr>
          <p:cNvSpPr/>
          <p:nvPr/>
        </p:nvSpPr>
        <p:spPr>
          <a:xfrm>
            <a:off x="5309861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1"/>
                </a:solidFill>
                <a:latin typeface="+mj-lt"/>
                <a:ea typeface="VTB Group Cond Demi Bold" panose="020B0506050504020204" pitchFamily="34" charset="77"/>
              </a:rPr>
              <a:t>2</a:t>
            </a:r>
            <a:endParaRPr lang="ru-RU" sz="18998" b="1" dirty="0">
              <a:solidFill>
                <a:schemeClr val="accent1"/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7" name="Прямоугольник 89">
            <a:extLst>
              <a:ext uri="{FF2B5EF4-FFF2-40B4-BE49-F238E27FC236}">
                <a16:creationId xmlns:a16="http://schemas.microsoft.com/office/drawing/2014/main" id="{32610AC5-6826-AC8C-1C55-933BC6EFFF36}"/>
              </a:ext>
            </a:extLst>
          </p:cNvPr>
          <p:cNvSpPr/>
          <p:nvPr/>
        </p:nvSpPr>
        <p:spPr>
          <a:xfrm>
            <a:off x="8780630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1"/>
                </a:solidFill>
                <a:latin typeface="+mj-lt"/>
                <a:ea typeface="VTB Group Cond Demi Bold" panose="020B0506050504020204" pitchFamily="34" charset="77"/>
              </a:rPr>
              <a:t>3</a:t>
            </a:r>
            <a:endParaRPr lang="ru-RU" sz="18998" b="1" dirty="0">
              <a:solidFill>
                <a:schemeClr val="accent1"/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1A6CF-C266-89AE-E4EE-6FBF333E623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Roadmap</a:t>
            </a:r>
            <a:endParaRPr lang="ru-RU" b="1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34CAD739-CA5C-DE2B-F20A-75AE2A08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707886"/>
          </a:xfrm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t>17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89">
            <a:extLst>
              <a:ext uri="{FF2B5EF4-FFF2-40B4-BE49-F238E27FC236}">
                <a16:creationId xmlns:a16="http://schemas.microsoft.com/office/drawing/2014/main" id="{231ED14E-3E89-2CB8-7E13-B810EB1D606F}"/>
              </a:ext>
            </a:extLst>
          </p:cNvPr>
          <p:cNvSpPr/>
          <p:nvPr/>
        </p:nvSpPr>
        <p:spPr>
          <a:xfrm>
            <a:off x="1395464" y="4232022"/>
            <a:ext cx="2299363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Запуск </a:t>
            </a:r>
            <a:r>
              <a:rPr lang="en-US" sz="3200" dirty="0">
                <a:solidFill>
                  <a:schemeClr val="accent2"/>
                </a:solidFill>
              </a:rPr>
              <a:t>MVP</a:t>
            </a:r>
            <a:endParaRPr lang="ru-RU" sz="3200" dirty="0">
              <a:solidFill>
                <a:schemeClr val="accent2"/>
              </a:solidFill>
            </a:endParaRPr>
          </a:p>
        </p:txBody>
      </p:sp>
      <p:sp>
        <p:nvSpPr>
          <p:cNvPr id="8" name="Прямоугольник 112">
            <a:extLst>
              <a:ext uri="{FF2B5EF4-FFF2-40B4-BE49-F238E27FC236}">
                <a16:creationId xmlns:a16="http://schemas.microsoft.com/office/drawing/2014/main" id="{918CEA5F-5BEC-6719-57DF-BCB62847093D}"/>
              </a:ext>
            </a:extLst>
          </p:cNvPr>
          <p:cNvSpPr/>
          <p:nvPr/>
        </p:nvSpPr>
        <p:spPr>
          <a:xfrm>
            <a:off x="4702602" y="4232022"/>
            <a:ext cx="28652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Улучшение </a:t>
            </a:r>
            <a:r>
              <a:rPr lang="en-US" sz="3200" dirty="0">
                <a:solidFill>
                  <a:schemeClr val="accent2"/>
                </a:solidFill>
              </a:rPr>
              <a:t>AI</a:t>
            </a:r>
            <a:r>
              <a:rPr lang="ru-RU" sz="3200" dirty="0">
                <a:solidFill>
                  <a:schemeClr val="accent2"/>
                </a:solidFill>
              </a:rPr>
              <a:t>,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новые интеграции</a:t>
            </a:r>
          </a:p>
        </p:txBody>
      </p:sp>
      <p:sp>
        <p:nvSpPr>
          <p:cNvPr id="9" name="Прямоугольник 112">
            <a:extLst>
              <a:ext uri="{FF2B5EF4-FFF2-40B4-BE49-F238E27FC236}">
                <a16:creationId xmlns:a16="http://schemas.microsoft.com/office/drawing/2014/main" id="{7EB22F57-8D87-74F1-6436-A8E0F6B599DD}"/>
              </a:ext>
            </a:extLst>
          </p:cNvPr>
          <p:cNvSpPr/>
          <p:nvPr/>
        </p:nvSpPr>
        <p:spPr>
          <a:xfrm>
            <a:off x="7900233" y="4231946"/>
            <a:ext cx="39437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Выход на рынки СНГ,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реферальная программа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FF4D5B-4424-EEC4-E1B4-3609ADB23CA5}"/>
              </a:ext>
            </a:extLst>
          </p:cNvPr>
          <p:cNvSpPr txBox="1"/>
          <p:nvPr/>
        </p:nvSpPr>
        <p:spPr>
          <a:xfrm>
            <a:off x="1111501" y="5648220"/>
            <a:ext cx="286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en-US" sz="3200" dirty="0">
                <a:ea typeface="VTB Group Cond Book" panose="020B0506050504020204" pitchFamily="34" charset="77"/>
              </a:rPr>
              <a:t>(0-3 </a:t>
            </a:r>
            <a:r>
              <a:rPr lang="ru-RU" sz="3200" dirty="0">
                <a:ea typeface="VTB Group Cond Book" panose="020B0506050504020204" pitchFamily="34" charset="77"/>
              </a:rPr>
              <a:t>месяца)</a:t>
            </a:r>
            <a:endParaRPr lang="en-US" sz="3200" dirty="0">
              <a:ea typeface="VTB Group Cond Book" panose="020B0506050504020204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98794-4091-8E46-DD72-D70A91A15A15}"/>
              </a:ext>
            </a:extLst>
          </p:cNvPr>
          <p:cNvSpPr txBox="1"/>
          <p:nvPr/>
        </p:nvSpPr>
        <p:spPr>
          <a:xfrm>
            <a:off x="4938015" y="5648220"/>
            <a:ext cx="2394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3200" dirty="0">
                <a:ea typeface="VTB Group Cond Book" panose="020B0506050504020204" pitchFamily="34" charset="77"/>
              </a:rPr>
              <a:t>(3-6 месяцев)</a:t>
            </a:r>
            <a:endParaRPr lang="en-US" sz="3200" dirty="0">
              <a:ea typeface="VTB Group Cond Book" panose="020B0506050504020204" pitchFamily="34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9BF5C-2845-D309-FAB6-1BDD61505B2C}"/>
              </a:ext>
            </a:extLst>
          </p:cNvPr>
          <p:cNvSpPr txBox="1"/>
          <p:nvPr/>
        </p:nvSpPr>
        <p:spPr>
          <a:xfrm>
            <a:off x="8084795" y="5671563"/>
            <a:ext cx="357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3200" dirty="0">
                <a:ea typeface="VTB Group Cond Book" panose="020B0506050504020204" pitchFamily="34" charset="77"/>
              </a:rPr>
              <a:t>(6-12 месяцев)</a:t>
            </a:r>
            <a:endParaRPr lang="en-US" sz="3200" dirty="0">
              <a:ea typeface="VTB Group Cond Book" panose="020B0506050504020204" pitchFamily="34" charset="77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3ABF24F5-72D9-2CE0-E8A3-41D949F84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860F4A1-11F9-8AFE-F391-4038CCE80AB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373339" y="2933694"/>
            <a:ext cx="193652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F6C9A6D-3C48-8A92-F033-68047AA03EDD}"/>
              </a:ext>
            </a:extLst>
          </p:cNvPr>
          <p:cNvCxnSpPr>
            <a:cxnSpLocks/>
          </p:cNvCxnSpPr>
          <p:nvPr/>
        </p:nvCxnSpPr>
        <p:spPr>
          <a:xfrm>
            <a:off x="6931972" y="2943211"/>
            <a:ext cx="1936522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84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5F993-F834-6367-9556-477940B5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89">
            <a:extLst>
              <a:ext uri="{FF2B5EF4-FFF2-40B4-BE49-F238E27FC236}">
                <a16:creationId xmlns:a16="http://schemas.microsoft.com/office/drawing/2014/main" id="{6AB87E81-8601-A901-3B33-8941980AAA46}"/>
              </a:ext>
            </a:extLst>
          </p:cNvPr>
          <p:cNvSpPr/>
          <p:nvPr/>
        </p:nvSpPr>
        <p:spPr>
          <a:xfrm>
            <a:off x="366079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1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6" name="Прямоугольник 89">
            <a:extLst>
              <a:ext uri="{FF2B5EF4-FFF2-40B4-BE49-F238E27FC236}">
                <a16:creationId xmlns:a16="http://schemas.microsoft.com/office/drawing/2014/main" id="{185A2D2B-DF57-E6DA-268E-6E96B4DC5B09}"/>
              </a:ext>
            </a:extLst>
          </p:cNvPr>
          <p:cNvSpPr/>
          <p:nvPr/>
        </p:nvSpPr>
        <p:spPr>
          <a:xfrm>
            <a:off x="4078951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2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7" name="Прямоугольник 89">
            <a:extLst>
              <a:ext uri="{FF2B5EF4-FFF2-40B4-BE49-F238E27FC236}">
                <a16:creationId xmlns:a16="http://schemas.microsoft.com/office/drawing/2014/main" id="{73C25D01-165F-0F02-4283-113D27BD2BCF}"/>
              </a:ext>
            </a:extLst>
          </p:cNvPr>
          <p:cNvSpPr/>
          <p:nvPr/>
        </p:nvSpPr>
        <p:spPr>
          <a:xfrm>
            <a:off x="7401583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3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B62610-F6C3-183B-4FCA-E487B64D257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b="1" dirty="0"/>
              <a:t>Команда </a:t>
            </a:r>
            <a:r>
              <a:rPr lang="en-US" b="1" dirty="0" err="1"/>
              <a:t>DialogX</a:t>
            </a:r>
            <a:endParaRPr lang="ru-RU" b="1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41A7A5FB-BD8E-DFED-4412-16B9D2D8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707886"/>
          </a:xfrm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t>18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FA4A412D-51CD-CF57-50D5-FDC1BE315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Прямоугольник 89">
            <a:extLst>
              <a:ext uri="{FF2B5EF4-FFF2-40B4-BE49-F238E27FC236}">
                <a16:creationId xmlns:a16="http://schemas.microsoft.com/office/drawing/2014/main" id="{C6EF94FE-8030-2291-C134-5C1A5A534323}"/>
              </a:ext>
            </a:extLst>
          </p:cNvPr>
          <p:cNvSpPr/>
          <p:nvPr/>
        </p:nvSpPr>
        <p:spPr>
          <a:xfrm>
            <a:off x="1499748" y="4427534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Баранник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Данил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A0-30EA-23A2-E613-7A92F589292E}"/>
              </a:ext>
            </a:extLst>
          </p:cNvPr>
          <p:cNvSpPr txBox="1"/>
          <p:nvPr/>
        </p:nvSpPr>
        <p:spPr>
          <a:xfrm>
            <a:off x="1372502" y="5504752"/>
            <a:ext cx="2272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000" dirty="0">
                <a:ea typeface="VTB Group Cond Book" panose="020B0506050504020204" pitchFamily="34" charset="77"/>
              </a:rPr>
              <a:t>Аналитик,</a:t>
            </a:r>
            <a:r>
              <a:rPr lang="en-US" sz="2000" dirty="0">
                <a:ea typeface="VTB Group Cond Book" panose="020B0506050504020204" pitchFamily="34" charset="77"/>
              </a:rPr>
              <a:t> </a:t>
            </a:r>
            <a:endParaRPr lang="ru-RU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Product-</a:t>
            </a:r>
            <a:r>
              <a:rPr lang="ru-RU" sz="2000" dirty="0">
                <a:ea typeface="VTB Group Cond Book" panose="020B0506050504020204" pitchFamily="34" charset="77"/>
              </a:rPr>
              <a:t>менеджер</a:t>
            </a: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</a:t>
            </a:r>
            <a:r>
              <a:rPr lang="en-US" sz="2000" dirty="0" err="1">
                <a:ea typeface="VTB Group Cond Book" panose="020B0506050504020204" pitchFamily="34" charset="77"/>
              </a:rPr>
              <a:t>DanilBarani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5" name="Прямоугольник 89">
            <a:extLst>
              <a:ext uri="{FF2B5EF4-FFF2-40B4-BE49-F238E27FC236}">
                <a16:creationId xmlns:a16="http://schemas.microsoft.com/office/drawing/2014/main" id="{DD62B756-15F1-54C2-C616-FC076E6E9BD6}"/>
              </a:ext>
            </a:extLst>
          </p:cNvPr>
          <p:cNvSpPr/>
          <p:nvPr/>
        </p:nvSpPr>
        <p:spPr>
          <a:xfrm>
            <a:off x="5051049" y="4441602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 err="1">
                <a:solidFill>
                  <a:schemeClr val="accent2"/>
                </a:solidFill>
              </a:rPr>
              <a:t>Флейшман</a:t>
            </a:r>
            <a:endParaRPr lang="ru-RU" sz="3200" dirty="0">
              <a:solidFill>
                <a:schemeClr val="accent2"/>
              </a:solidFill>
            </a:endParaRP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Никита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7D1D9-296E-BFAE-612B-843FE21D19E9}"/>
              </a:ext>
            </a:extLst>
          </p:cNvPr>
          <p:cNvSpPr txBox="1"/>
          <p:nvPr/>
        </p:nvSpPr>
        <p:spPr>
          <a:xfrm>
            <a:off x="4923803" y="5518820"/>
            <a:ext cx="2272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Team lead</a:t>
            </a:r>
            <a:r>
              <a:rPr lang="ru-RU" sz="2000" dirty="0">
                <a:ea typeface="VTB Group Cond Book" panose="020B0506050504020204" pitchFamily="34" charset="77"/>
              </a:rPr>
              <a:t>,</a:t>
            </a:r>
            <a:r>
              <a:rPr lang="en-US" sz="2000" dirty="0">
                <a:ea typeface="VTB Group Cond Book" panose="020B0506050504020204" pitchFamily="34" charset="77"/>
              </a:rPr>
              <a:t> </a:t>
            </a:r>
            <a:endParaRPr lang="ru-RU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Backend </a:t>
            </a:r>
            <a:r>
              <a:rPr lang="ru-RU" sz="2000" dirty="0">
                <a:ea typeface="VTB Group Cond Book" panose="020B0506050504020204" pitchFamily="34" charset="77"/>
              </a:rPr>
              <a:t>разработчик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</a:t>
            </a:r>
            <a:r>
              <a:rPr lang="en-US" sz="2000" dirty="0" err="1">
                <a:ea typeface="VTB Group Cond Book" panose="020B0506050504020204" pitchFamily="34" charset="77"/>
              </a:rPr>
              <a:t>luuuuufi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10" name="Прямоугольник 89">
            <a:extLst>
              <a:ext uri="{FF2B5EF4-FFF2-40B4-BE49-F238E27FC236}">
                <a16:creationId xmlns:a16="http://schemas.microsoft.com/office/drawing/2014/main" id="{6B30EE6E-C96A-B46A-4FE9-8D3F2C36763B}"/>
              </a:ext>
            </a:extLst>
          </p:cNvPr>
          <p:cNvSpPr/>
          <p:nvPr/>
        </p:nvSpPr>
        <p:spPr>
          <a:xfrm>
            <a:off x="8596530" y="4441602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Кузнецов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Валерий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0F9CF-B1E7-8DF3-814C-CE9016F759D5}"/>
              </a:ext>
            </a:extLst>
          </p:cNvPr>
          <p:cNvSpPr txBox="1"/>
          <p:nvPr/>
        </p:nvSpPr>
        <p:spPr>
          <a:xfrm>
            <a:off x="8469284" y="5553619"/>
            <a:ext cx="2272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000" dirty="0">
                <a:ea typeface="VTB Group Cond Book" panose="020B0506050504020204" pitchFamily="34" charset="77"/>
              </a:rPr>
              <a:t>Тестировщик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t.me/awkward101</a:t>
            </a:r>
          </a:p>
          <a:p>
            <a:pPr algn="ctr" defTabSz="228531"/>
            <a:endParaRPr lang="ru-RU" sz="2000" dirty="0">
              <a:ea typeface="VTB Group Cond Book" panose="020B0506050504020204" pitchFamily="34" charset="77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86CFA05-668F-1689-D7B7-74476915CE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1" b="15499"/>
          <a:stretch/>
        </p:blipFill>
        <p:spPr>
          <a:xfrm>
            <a:off x="8412344" y="1724743"/>
            <a:ext cx="2386800" cy="2386800"/>
          </a:xfr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59CE59E-617F-E46B-CE73-7F0CAFC7A4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4" t="2603" r="18613" b="56819"/>
          <a:stretch/>
        </p:blipFill>
        <p:spPr>
          <a:xfrm>
            <a:off x="4866863" y="1724743"/>
            <a:ext cx="2386800" cy="2386800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6B7BBE-55B6-6493-95FB-44B80EBFAE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4" t="23379" r="21935" b="39338"/>
          <a:stretch/>
        </p:blipFill>
        <p:spPr>
          <a:xfrm>
            <a:off x="1321383" y="1724743"/>
            <a:ext cx="2386800" cy="2386800"/>
          </a:xfrm>
        </p:spPr>
      </p:pic>
    </p:spTree>
    <p:extLst>
      <p:ext uri="{BB962C8B-B14F-4D97-AF65-F5344CB8AC3E}">
        <p14:creationId xmlns:p14="http://schemas.microsoft.com/office/powerpoint/2010/main" val="21982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76DD-0A51-A810-2F0A-B1488CD1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89">
            <a:extLst>
              <a:ext uri="{FF2B5EF4-FFF2-40B4-BE49-F238E27FC236}">
                <a16:creationId xmlns:a16="http://schemas.microsoft.com/office/drawing/2014/main" id="{8FAFC736-093A-358F-54F6-950B48D4C4B1}"/>
              </a:ext>
            </a:extLst>
          </p:cNvPr>
          <p:cNvSpPr/>
          <p:nvPr/>
        </p:nvSpPr>
        <p:spPr>
          <a:xfrm>
            <a:off x="366079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4</a:t>
            </a:r>
          </a:p>
        </p:txBody>
      </p:sp>
      <p:sp>
        <p:nvSpPr>
          <p:cNvPr id="26" name="Прямоугольник 89">
            <a:extLst>
              <a:ext uri="{FF2B5EF4-FFF2-40B4-BE49-F238E27FC236}">
                <a16:creationId xmlns:a16="http://schemas.microsoft.com/office/drawing/2014/main" id="{E0F68591-CD58-82D6-7FAF-A3D8A0D4AE05}"/>
              </a:ext>
            </a:extLst>
          </p:cNvPr>
          <p:cNvSpPr/>
          <p:nvPr/>
        </p:nvSpPr>
        <p:spPr>
          <a:xfrm>
            <a:off x="4078951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5</a:t>
            </a:r>
          </a:p>
        </p:txBody>
      </p:sp>
      <p:sp>
        <p:nvSpPr>
          <p:cNvPr id="27" name="Прямоугольник 89">
            <a:extLst>
              <a:ext uri="{FF2B5EF4-FFF2-40B4-BE49-F238E27FC236}">
                <a16:creationId xmlns:a16="http://schemas.microsoft.com/office/drawing/2014/main" id="{0A18F2EC-D2D2-1294-95B4-A24155CDCD9A}"/>
              </a:ext>
            </a:extLst>
          </p:cNvPr>
          <p:cNvSpPr/>
          <p:nvPr/>
        </p:nvSpPr>
        <p:spPr>
          <a:xfrm>
            <a:off x="7401583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E7B91F-32C2-05EC-165F-D0C882D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b="1" dirty="0"/>
              <a:t>Команда </a:t>
            </a:r>
            <a:r>
              <a:rPr lang="en-US" b="1" dirty="0" err="1"/>
              <a:t>DialogX</a:t>
            </a:r>
            <a:endParaRPr lang="ru-RU" b="1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D1B77501-B8D6-2920-752C-A5C0AC2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707886"/>
          </a:xfrm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t>19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113096E1-BD29-021E-111A-DF3DC04FE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Прямоугольник 89">
            <a:extLst>
              <a:ext uri="{FF2B5EF4-FFF2-40B4-BE49-F238E27FC236}">
                <a16:creationId xmlns:a16="http://schemas.microsoft.com/office/drawing/2014/main" id="{B986923C-004B-9524-72E4-43D520CE8E7C}"/>
              </a:ext>
            </a:extLst>
          </p:cNvPr>
          <p:cNvSpPr/>
          <p:nvPr/>
        </p:nvSpPr>
        <p:spPr>
          <a:xfrm>
            <a:off x="1499748" y="4427534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Сидоренко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Игорь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C20D1-34F1-983B-2BF9-C3BE8612811F}"/>
              </a:ext>
            </a:extLst>
          </p:cNvPr>
          <p:cNvSpPr txBox="1"/>
          <p:nvPr/>
        </p:nvSpPr>
        <p:spPr>
          <a:xfrm>
            <a:off x="1372502" y="5504752"/>
            <a:ext cx="2272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Backend </a:t>
            </a:r>
            <a:r>
              <a:rPr lang="ru-RU" sz="2000" dirty="0">
                <a:ea typeface="VTB Group Cond Book" panose="020B0506050504020204" pitchFamily="34" charset="77"/>
              </a:rPr>
              <a:t>разработчик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</a:t>
            </a:r>
            <a:r>
              <a:rPr lang="en-US" sz="2000" dirty="0" err="1">
                <a:ea typeface="VTB Group Cond Book" panose="020B0506050504020204" pitchFamily="34" charset="77"/>
              </a:rPr>
              <a:t>uugor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endParaRPr lang="ru-RU" sz="2000" dirty="0">
              <a:ea typeface="VTB Group Cond Book" panose="020B0506050504020204" pitchFamily="34" charset="77"/>
            </a:endParaRPr>
          </a:p>
        </p:txBody>
      </p:sp>
      <p:sp>
        <p:nvSpPr>
          <p:cNvPr id="5" name="Прямоугольник 89">
            <a:extLst>
              <a:ext uri="{FF2B5EF4-FFF2-40B4-BE49-F238E27FC236}">
                <a16:creationId xmlns:a16="http://schemas.microsoft.com/office/drawing/2014/main" id="{A5516635-D01F-16DF-2212-0E4517C78B58}"/>
              </a:ext>
            </a:extLst>
          </p:cNvPr>
          <p:cNvSpPr/>
          <p:nvPr/>
        </p:nvSpPr>
        <p:spPr>
          <a:xfrm>
            <a:off x="5051049" y="4441602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Давыдов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Игорь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6D1CF-2289-9C86-6FBC-B94FB799BFDC}"/>
              </a:ext>
            </a:extLst>
          </p:cNvPr>
          <p:cNvSpPr txBox="1"/>
          <p:nvPr/>
        </p:nvSpPr>
        <p:spPr>
          <a:xfrm>
            <a:off x="4923803" y="5518820"/>
            <a:ext cx="2272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Frontend </a:t>
            </a:r>
            <a:r>
              <a:rPr lang="ru-RU" sz="2000" dirty="0">
                <a:ea typeface="VTB Group Cond Book" panose="020B0506050504020204" pitchFamily="34" charset="77"/>
              </a:rPr>
              <a:t>разработчик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</a:t>
            </a:r>
            <a:r>
              <a:rPr lang="en-US" sz="2000" dirty="0" err="1">
                <a:ea typeface="VTB Group Cond Book" panose="020B0506050504020204" pitchFamily="34" charset="77"/>
              </a:rPr>
              <a:t>Corleone_two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endParaRPr lang="ru-RU" sz="2000" dirty="0">
              <a:ea typeface="VTB Group Cond Book" panose="020B0506050504020204" pitchFamily="34" charset="77"/>
            </a:endParaRPr>
          </a:p>
          <a:p>
            <a:pPr algn="ctr" defTabSz="228531"/>
            <a:endParaRPr lang="ru-RU" sz="2000" dirty="0">
              <a:ea typeface="VTB Group Cond Book" panose="020B0506050504020204" pitchFamily="34" charset="77"/>
            </a:endParaRPr>
          </a:p>
        </p:txBody>
      </p:sp>
      <p:sp>
        <p:nvSpPr>
          <p:cNvPr id="10" name="Прямоугольник 89">
            <a:extLst>
              <a:ext uri="{FF2B5EF4-FFF2-40B4-BE49-F238E27FC236}">
                <a16:creationId xmlns:a16="http://schemas.microsoft.com/office/drawing/2014/main" id="{59326C8C-3EF7-0996-0583-880A8F967980}"/>
              </a:ext>
            </a:extLst>
          </p:cNvPr>
          <p:cNvSpPr/>
          <p:nvPr/>
        </p:nvSpPr>
        <p:spPr>
          <a:xfrm>
            <a:off x="8596530" y="4441602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Гончаров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Вадим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54E720-1D8A-BD32-15F7-03FF60B0B3D9}"/>
              </a:ext>
            </a:extLst>
          </p:cNvPr>
          <p:cNvSpPr txBox="1"/>
          <p:nvPr/>
        </p:nvSpPr>
        <p:spPr>
          <a:xfrm>
            <a:off x="8469284" y="5553619"/>
            <a:ext cx="2272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000" dirty="0">
                <a:ea typeface="VTB Group Cond Book" panose="020B0506050504020204" pitchFamily="34" charset="77"/>
              </a:rPr>
              <a:t>Дизайнер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</a:t>
            </a:r>
            <a:r>
              <a:rPr lang="en-US" sz="2000" dirty="0" err="1">
                <a:ea typeface="VTB Group Cond Book" panose="020B0506050504020204" pitchFamily="34" charset="77"/>
              </a:rPr>
              <a:t>goncharov_vv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endParaRPr lang="ru-RU" sz="2000" dirty="0">
              <a:ea typeface="VTB Group Cond Book" panose="020B0506050504020204" pitchFamily="34" charset="77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A523C4-76C6-EA92-E3CF-959D4C2545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7" t="4647" r="2906" b="10073"/>
          <a:stretch/>
        </p:blipFill>
        <p:spPr>
          <a:xfrm>
            <a:off x="4866863" y="1724743"/>
            <a:ext cx="2386800" cy="2386800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CA7DDA-285E-36E8-E50C-4A4F19F2F3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11979" r="563" b="13866"/>
          <a:stretch/>
        </p:blipFill>
        <p:spPr>
          <a:xfrm>
            <a:off x="8412344" y="1724743"/>
            <a:ext cx="2386800" cy="238680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1A9EE4-0AD3-7060-CDCD-F29C57C581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" r="1595" b="29505"/>
          <a:stretch/>
        </p:blipFill>
        <p:spPr>
          <a:xfrm>
            <a:off x="1321383" y="1724743"/>
            <a:ext cx="2386800" cy="2386800"/>
          </a:xfrm>
        </p:spPr>
      </p:pic>
    </p:spTree>
    <p:extLst>
      <p:ext uri="{BB962C8B-B14F-4D97-AF65-F5344CB8AC3E}">
        <p14:creationId xmlns:p14="http://schemas.microsoft.com/office/powerpoint/2010/main" val="20444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F41C3-5CD9-535D-53E6-9AAF4DB80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A9285B3-E778-4335-7AFA-2EE9AA8E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66" y="321106"/>
            <a:ext cx="10087144" cy="1006429"/>
          </a:xfrm>
        </p:spPr>
        <p:txBody>
          <a:bodyPr/>
          <a:lstStyle/>
          <a:p>
            <a:r>
              <a:rPr lang="ru-RU" sz="6600" b="1" dirty="0"/>
              <a:t>Проблемы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720A4A-2744-3DB7-3805-407FACA9D32B}"/>
              </a:ext>
            </a:extLst>
          </p:cNvPr>
          <p:cNvSpPr txBox="1"/>
          <p:nvPr/>
        </p:nvSpPr>
        <p:spPr>
          <a:xfrm>
            <a:off x="1360084" y="1675959"/>
            <a:ext cx="83872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32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Операторы перегружены-</a:t>
            </a:r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&gt;</a:t>
            </a:r>
            <a:r>
              <a:rPr lang="ru-RU" sz="32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 </a:t>
            </a:r>
            <a:r>
              <a:rPr lang="ru-RU" sz="32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высокая нагрузка и затраты.</a:t>
            </a: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69F5C3F5-6597-3BAE-9831-D6429933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2</a:t>
            </a:fld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036A5-57AA-A376-95A3-ECA004296471}"/>
              </a:ext>
            </a:extLst>
          </p:cNvPr>
          <p:cNvSpPr txBox="1"/>
          <p:nvPr/>
        </p:nvSpPr>
        <p:spPr>
          <a:xfrm>
            <a:off x="1360083" y="2609158"/>
            <a:ext cx="744455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32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Потерянные сообщения-</a:t>
            </a:r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&gt;</a:t>
            </a:r>
            <a:r>
              <a:rPr lang="ru-RU" sz="32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отсутствие единого окна для всех каналов.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7FD5F-8623-588C-0F41-155357B15987}"/>
              </a:ext>
            </a:extLst>
          </p:cNvPr>
          <p:cNvSpPr txBox="1"/>
          <p:nvPr/>
        </p:nvSpPr>
        <p:spPr>
          <a:xfrm>
            <a:off x="1360084" y="4034800"/>
            <a:ext cx="630324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32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Много повторяющихся вопросов -</a:t>
            </a:r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&gt;</a:t>
            </a:r>
          </a:p>
          <a:p>
            <a:r>
              <a:rPr lang="ru-RU" sz="32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трата времени на рутинные ответы.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A3784-B81C-4196-CB14-038D65635482}"/>
              </a:ext>
            </a:extLst>
          </p:cNvPr>
          <p:cNvSpPr txBox="1"/>
          <p:nvPr/>
        </p:nvSpPr>
        <p:spPr>
          <a:xfrm>
            <a:off x="1360084" y="5314573"/>
            <a:ext cx="630324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32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Долгий ответ-</a:t>
            </a:r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&gt;</a:t>
            </a:r>
          </a:p>
          <a:p>
            <a:r>
              <a:rPr lang="ru-RU" sz="32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потеря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278223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D7491-4F7E-0C3E-5EB6-F0E746792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E4CE23-21C1-FD95-A607-0587FDB3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66" y="321106"/>
            <a:ext cx="10087144" cy="1006429"/>
          </a:xfrm>
        </p:spPr>
        <p:txBody>
          <a:bodyPr/>
          <a:lstStyle/>
          <a:p>
            <a:r>
              <a:rPr lang="ru-RU" sz="6600" b="1" dirty="0"/>
              <a:t>Решение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8EED4E-3EC4-16CA-F163-B7D0984C8203}"/>
              </a:ext>
            </a:extLst>
          </p:cNvPr>
          <p:cNvSpPr txBox="1"/>
          <p:nvPr/>
        </p:nvSpPr>
        <p:spPr>
          <a:xfrm>
            <a:off x="1906105" y="1430697"/>
            <a:ext cx="630324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Автоответы в нерабочее время-</a:t>
            </a:r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&gt;</a:t>
            </a:r>
          </a:p>
          <a:p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сохранение клиентов.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56E7B5-3E77-65F7-7F1E-3A584CDD24F1}"/>
              </a:ext>
            </a:extLst>
          </p:cNvPr>
          <p:cNvSpPr txBox="1"/>
          <p:nvPr/>
        </p:nvSpPr>
        <p:spPr>
          <a:xfrm>
            <a:off x="1906104" y="2487966"/>
            <a:ext cx="630324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Автоматизация-</a:t>
            </a:r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&gt;</a:t>
            </a:r>
          </a:p>
          <a:p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снижение нагрузки на операторов</a:t>
            </a:r>
            <a:r>
              <a:rPr lang="ru-RU" sz="32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.</a:t>
            </a: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79EE5305-1641-A7E0-D41E-7F2D7633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3</a:t>
            </a:fld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96C92F-B3FB-7B8D-22A5-95D99DAA5258}"/>
              </a:ext>
            </a:extLst>
          </p:cNvPr>
          <p:cNvSpPr txBox="1"/>
          <p:nvPr/>
        </p:nvSpPr>
        <p:spPr>
          <a:xfrm>
            <a:off x="1906103" y="3606791"/>
            <a:ext cx="630324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Агрегация сообщений-</a:t>
            </a:r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&gt;</a:t>
            </a:r>
          </a:p>
          <a:p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все каналы в одном месте.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944D3-E031-7FF1-E18F-A3827423D1AC}"/>
              </a:ext>
            </a:extLst>
          </p:cNvPr>
          <p:cNvSpPr txBox="1"/>
          <p:nvPr/>
        </p:nvSpPr>
        <p:spPr>
          <a:xfrm>
            <a:off x="1906103" y="4725615"/>
            <a:ext cx="599844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Скорость реакции-</a:t>
            </a:r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&gt;</a:t>
            </a:r>
          </a:p>
          <a:p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повышение конверсии.</a:t>
            </a:r>
          </a:p>
        </p:txBody>
      </p:sp>
    </p:spTree>
    <p:extLst>
      <p:ext uri="{BB962C8B-B14F-4D97-AF65-F5344CB8AC3E}">
        <p14:creationId xmlns:p14="http://schemas.microsoft.com/office/powerpoint/2010/main" val="104238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D2182-A41B-1FD4-283A-31CAE8BF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15A67D57-794A-258B-FCFD-1D635D7C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7" y="457956"/>
            <a:ext cx="11676328" cy="701731"/>
          </a:xfrm>
        </p:spPr>
        <p:txBody>
          <a:bodyPr/>
          <a:lstStyle/>
          <a:p>
            <a:r>
              <a:rPr lang="ru-RU" b="1" dirty="0"/>
              <a:t>Объем интернет продаж на российском рынке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630DF2-352B-7FE6-FC6F-E7E16B7C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8AD2F-37B3-5D51-DB9F-7C9926A181E6}"/>
              </a:ext>
            </a:extLst>
          </p:cNvPr>
          <p:cNvSpPr txBox="1"/>
          <p:nvPr/>
        </p:nvSpPr>
        <p:spPr>
          <a:xfrm>
            <a:off x="8470045" y="1627709"/>
            <a:ext cx="3695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800" dirty="0">
                <a:ea typeface="VTB Group Cond Book" panose="020B0506050504020204" pitchFamily="34" charset="77"/>
              </a:rPr>
              <a:t>Динамика роста продаж за 2016-2023гг.</a:t>
            </a:r>
            <a:r>
              <a:rPr lang="en-US" sz="2800" dirty="0">
                <a:ea typeface="VTB Group Cond Book" panose="020B0506050504020204" pitchFamily="34" charset="7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F1418D-0B3C-C4CF-871E-4F801E51E614}"/>
              </a:ext>
            </a:extLst>
          </p:cNvPr>
          <p:cNvSpPr txBox="1"/>
          <p:nvPr/>
        </p:nvSpPr>
        <p:spPr>
          <a:xfrm>
            <a:off x="8683646" y="2951946"/>
            <a:ext cx="2867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800" dirty="0">
                <a:ea typeface="VTB Group Cond Book" panose="020B0506050504020204" pitchFamily="34" charset="77"/>
              </a:rPr>
              <a:t>В 2023г. более 6 трлн. рублей</a:t>
            </a:r>
            <a:endParaRPr lang="en-US" sz="2800" dirty="0">
              <a:ea typeface="VTB Group Cond Book" panose="020B05060505040202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B9D05A-3E54-B997-6339-5CAE5226C4E0}"/>
              </a:ext>
            </a:extLst>
          </p:cNvPr>
          <p:cNvSpPr txBox="1"/>
          <p:nvPr/>
        </p:nvSpPr>
        <p:spPr>
          <a:xfrm>
            <a:off x="8683645" y="4253082"/>
            <a:ext cx="2867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800" dirty="0">
                <a:ea typeface="VTB Group Cond Book" panose="020B0506050504020204" pitchFamily="34" charset="77"/>
              </a:rPr>
              <a:t>Рынок неуклонно растет</a:t>
            </a:r>
            <a:endParaRPr lang="en-US" sz="2800" dirty="0">
              <a:ea typeface="VTB Group Cond Book" panose="020B0506050504020204" pitchFamily="34" charset="77"/>
            </a:endParaRPr>
          </a:p>
        </p:txBody>
      </p:sp>
      <p:sp>
        <p:nvSpPr>
          <p:cNvPr id="30" name="Овал 49">
            <a:extLst>
              <a:ext uri="{FF2B5EF4-FFF2-40B4-BE49-F238E27FC236}">
                <a16:creationId xmlns:a16="http://schemas.microsoft.com/office/drawing/2014/main" id="{AB0BE5E1-C73D-991B-237F-D502FE2BFDE8}"/>
              </a:ext>
            </a:extLst>
          </p:cNvPr>
          <p:cNvSpPr/>
          <p:nvPr/>
        </p:nvSpPr>
        <p:spPr>
          <a:xfrm flipH="1">
            <a:off x="8346715" y="1877524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Овал 49">
            <a:extLst>
              <a:ext uri="{FF2B5EF4-FFF2-40B4-BE49-F238E27FC236}">
                <a16:creationId xmlns:a16="http://schemas.microsoft.com/office/drawing/2014/main" id="{86B9F14D-AAD2-1B1B-E81F-94EAD02ED08F}"/>
              </a:ext>
            </a:extLst>
          </p:cNvPr>
          <p:cNvSpPr/>
          <p:nvPr/>
        </p:nvSpPr>
        <p:spPr>
          <a:xfrm flipH="1">
            <a:off x="8354059" y="3287757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Овал 49">
            <a:extLst>
              <a:ext uri="{FF2B5EF4-FFF2-40B4-BE49-F238E27FC236}">
                <a16:creationId xmlns:a16="http://schemas.microsoft.com/office/drawing/2014/main" id="{53D5610E-DAD4-221D-C531-96F01DECA3E3}"/>
              </a:ext>
            </a:extLst>
          </p:cNvPr>
          <p:cNvSpPr/>
          <p:nvPr/>
        </p:nvSpPr>
        <p:spPr>
          <a:xfrm flipH="1">
            <a:off x="8355869" y="4575661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AD1DCE-172F-299B-78BD-B08BAC78C4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" b="1450"/>
          <a:stretch>
            <a:fillRect/>
          </a:stretch>
        </p:blipFill>
        <p:spPr>
          <a:xfrm>
            <a:off x="26751" y="1403850"/>
            <a:ext cx="7857066" cy="4648200"/>
          </a:xfrm>
        </p:spPr>
      </p:pic>
    </p:spTree>
    <p:extLst>
      <p:ext uri="{BB962C8B-B14F-4D97-AF65-F5344CB8AC3E}">
        <p14:creationId xmlns:p14="http://schemas.microsoft.com/office/powerpoint/2010/main" val="424239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4A35B-5EF9-092E-903F-CA8B223A3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E82089-A41B-D789-416C-FF78B108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 на российском рынке: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68DB8DB-72E7-DA40-6A56-F9B4FCFA6C39}"/>
              </a:ext>
            </a:extLst>
          </p:cNvPr>
          <p:cNvSpPr txBox="1"/>
          <p:nvPr/>
        </p:nvSpPr>
        <p:spPr>
          <a:xfrm>
            <a:off x="867647" y="1397203"/>
            <a:ext cx="87864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Рост онлайн-коммуникаций</a:t>
            </a:r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: бизнес переходит в цифровую среду</a:t>
            </a:r>
            <a:endParaRPr lang="ru-RU" sz="20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113DD25-C9D6-84BB-7CD4-6BD85A195EC9}"/>
              </a:ext>
            </a:extLst>
          </p:cNvPr>
          <p:cNvSpPr txBox="1"/>
          <p:nvPr/>
        </p:nvSpPr>
        <p:spPr>
          <a:xfrm>
            <a:off x="785004" y="2646711"/>
            <a:ext cx="92187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Потребность в автоматизации: </a:t>
            </a:r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автоответчик, как необходимое решение</a:t>
            </a:r>
            <a:endParaRPr lang="ru-RU" sz="2800" b="1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8A8719FC-F2EF-786D-E83A-233EE5BB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5</a:t>
            </a:fld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12B152-32C0-BAEA-E9F4-F468B9A9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7" y="1360455"/>
            <a:ext cx="596716" cy="5967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4380B7-A84B-D872-E57B-CA12B4A51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89" y="2609963"/>
            <a:ext cx="596716" cy="59671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18DCD95-C322-72CD-BAC9-98C758B56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89" y="3949797"/>
            <a:ext cx="679358" cy="67935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3E9098C-0D54-B828-7011-CB7C3DDA48E1}"/>
              </a:ext>
            </a:extLst>
          </p:cNvPr>
          <p:cNvSpPr txBox="1"/>
          <p:nvPr/>
        </p:nvSpPr>
        <p:spPr>
          <a:xfrm>
            <a:off x="861205" y="4043254"/>
            <a:ext cx="8875325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600" b="1" dirty="0" err="1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DialogX</a:t>
            </a:r>
            <a:r>
              <a:rPr lang="en-US" sz="26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 – </a:t>
            </a:r>
            <a:r>
              <a:rPr lang="ru-RU" sz="26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инструмент для повышения эффективности и снижения затрат</a:t>
            </a:r>
            <a:endParaRPr lang="ru-RU" sz="2600" b="1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280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FDA7B-B129-CD19-56F3-74BF88438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0DCBA140-2204-D7B3-E875-80F01A8F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Целевая аудитория: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002728-258F-EB44-695D-12D33946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ru-RU" sz="4000" dirty="0">
              <a:solidFill>
                <a:schemeClr val="tx1"/>
              </a:solidFill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F3CCD979-71A8-A2DE-E137-782CCF599BAA}"/>
              </a:ext>
            </a:extLst>
          </p:cNvPr>
          <p:cNvGrpSpPr/>
          <p:nvPr/>
        </p:nvGrpSpPr>
        <p:grpSpPr>
          <a:xfrm>
            <a:off x="523783" y="2916615"/>
            <a:ext cx="11146020" cy="4118860"/>
            <a:chOff x="1556814" y="3030145"/>
            <a:chExt cx="9003341" cy="3327062"/>
          </a:xfrm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249A629F-E9F7-6957-D673-EE91228790AD}"/>
                </a:ext>
              </a:extLst>
            </p:cNvPr>
            <p:cNvSpPr/>
            <p:nvPr/>
          </p:nvSpPr>
          <p:spPr>
            <a:xfrm>
              <a:off x="1556814" y="3030145"/>
              <a:ext cx="9003341" cy="3327062"/>
            </a:xfrm>
            <a:custGeom>
              <a:avLst/>
              <a:gdLst>
                <a:gd name="connsiteX0" fmla="*/ 6096794 w 12193588"/>
                <a:gd name="connsiteY0" fmla="*/ 0 h 4505974"/>
                <a:gd name="connsiteX1" fmla="*/ 12111881 w 12193588"/>
                <a:gd name="connsiteY1" fmla="*/ 4201867 h 4505974"/>
                <a:gd name="connsiteX2" fmla="*/ 12193588 w 12193588"/>
                <a:gd name="connsiteY2" fmla="*/ 4443346 h 4505974"/>
                <a:gd name="connsiteX3" fmla="*/ 12193588 w 12193588"/>
                <a:gd name="connsiteY3" fmla="*/ 4505974 h 4505974"/>
                <a:gd name="connsiteX4" fmla="*/ 0 w 12193588"/>
                <a:gd name="connsiteY4" fmla="*/ 4505974 h 4505974"/>
                <a:gd name="connsiteX5" fmla="*/ 0 w 12193588"/>
                <a:gd name="connsiteY5" fmla="*/ 4443346 h 4505974"/>
                <a:gd name="connsiteX6" fmla="*/ 81708 w 12193588"/>
                <a:gd name="connsiteY6" fmla="*/ 4201867 h 4505974"/>
                <a:gd name="connsiteX7" fmla="*/ 6096794 w 12193588"/>
                <a:gd name="connsiteY7" fmla="*/ 0 h 45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3588" h="4505974">
                  <a:moveTo>
                    <a:pt x="6096794" y="0"/>
                  </a:moveTo>
                  <a:cubicBezTo>
                    <a:pt x="8859796" y="0"/>
                    <a:pt x="11214091" y="1749888"/>
                    <a:pt x="12111881" y="4201867"/>
                  </a:cubicBezTo>
                  <a:lnTo>
                    <a:pt x="12193588" y="4443346"/>
                  </a:lnTo>
                  <a:lnTo>
                    <a:pt x="12193588" y="4505974"/>
                  </a:lnTo>
                  <a:lnTo>
                    <a:pt x="0" y="4505974"/>
                  </a:lnTo>
                  <a:lnTo>
                    <a:pt x="0" y="4443346"/>
                  </a:lnTo>
                  <a:lnTo>
                    <a:pt x="81708" y="4201867"/>
                  </a:lnTo>
                  <a:cubicBezTo>
                    <a:pt x="979497" y="1749888"/>
                    <a:pt x="3333792" y="0"/>
                    <a:pt x="609679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35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swald Light" pitchFamily="2" charset="-52"/>
                </a:rPr>
                <a:t>И</a:t>
              </a: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67E0BEA6-578B-1407-109E-200232C7D90D}"/>
                </a:ext>
              </a:extLst>
            </p:cNvPr>
            <p:cNvSpPr/>
            <p:nvPr/>
          </p:nvSpPr>
          <p:spPr>
            <a:xfrm>
              <a:off x="3670408" y="4785585"/>
              <a:ext cx="4794001" cy="1571622"/>
            </a:xfrm>
            <a:custGeom>
              <a:avLst/>
              <a:gdLst>
                <a:gd name="connsiteX0" fmla="*/ 4180327 w 8360654"/>
                <a:gd name="connsiteY0" fmla="*/ 0 h 2740881"/>
                <a:gd name="connsiteX1" fmla="*/ 8288760 w 8360654"/>
                <a:gd name="connsiteY1" fmla="*/ 2581857 h 2740881"/>
                <a:gd name="connsiteX2" fmla="*/ 8360654 w 8360654"/>
                <a:gd name="connsiteY2" fmla="*/ 2740881 h 2740881"/>
                <a:gd name="connsiteX3" fmla="*/ 0 w 8360654"/>
                <a:gd name="connsiteY3" fmla="*/ 2740881 h 2740881"/>
                <a:gd name="connsiteX4" fmla="*/ 71894 w 8360654"/>
                <a:gd name="connsiteY4" fmla="*/ 2581857 h 2740881"/>
                <a:gd name="connsiteX5" fmla="*/ 4180327 w 8360654"/>
                <a:gd name="connsiteY5" fmla="*/ 0 h 274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60654" h="2740881">
                  <a:moveTo>
                    <a:pt x="4180327" y="0"/>
                  </a:moveTo>
                  <a:cubicBezTo>
                    <a:pt x="5989604" y="0"/>
                    <a:pt x="7552659" y="1054197"/>
                    <a:pt x="8288760" y="2581857"/>
                  </a:cubicBezTo>
                  <a:lnTo>
                    <a:pt x="8360654" y="2740881"/>
                  </a:lnTo>
                  <a:lnTo>
                    <a:pt x="0" y="2740881"/>
                  </a:lnTo>
                  <a:lnTo>
                    <a:pt x="71894" y="2581857"/>
                  </a:lnTo>
                  <a:cubicBezTo>
                    <a:pt x="807996" y="1054197"/>
                    <a:pt x="2371051" y="0"/>
                    <a:pt x="418032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</p:grpSp>
      <p:sp>
        <p:nvSpPr>
          <p:cNvPr id="20" name="Объект 2">
            <a:extLst>
              <a:ext uri="{FF2B5EF4-FFF2-40B4-BE49-F238E27FC236}">
                <a16:creationId xmlns:a16="http://schemas.microsoft.com/office/drawing/2014/main" id="{1715B1D3-ADBE-3BCB-164E-438C80019444}"/>
              </a:ext>
            </a:extLst>
          </p:cNvPr>
          <p:cNvSpPr txBox="1">
            <a:spLocks/>
          </p:cNvSpPr>
          <p:nvPr/>
        </p:nvSpPr>
        <p:spPr>
          <a:xfrm>
            <a:off x="595604" y="3426554"/>
            <a:ext cx="3196237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Владельцы бизнеса</a:t>
            </a:r>
            <a:endParaRPr lang="en-US" sz="3200" dirty="0">
              <a:solidFill>
                <a:schemeClr val="tx1"/>
              </a:solidFill>
              <a:latin typeface="+mn-lt"/>
              <a:ea typeface="VTB Group Cond Book" panose="020B0506050504020204" pitchFamily="34" charset="77"/>
            </a:endParaRP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941ADB70-964D-41C4-1863-4937D5CC718A}"/>
              </a:ext>
            </a:extLst>
          </p:cNvPr>
          <p:cNvSpPr txBox="1">
            <a:spLocks/>
          </p:cNvSpPr>
          <p:nvPr/>
        </p:nvSpPr>
        <p:spPr>
          <a:xfrm>
            <a:off x="4441786" y="3456826"/>
            <a:ext cx="3305214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 kern="120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ru-RU" sz="32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Менеджеры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E0CDB300-28EF-EAC2-CDAC-07D08318E8EE}"/>
              </a:ext>
            </a:extLst>
          </p:cNvPr>
          <p:cNvSpPr txBox="1">
            <a:spLocks/>
          </p:cNvSpPr>
          <p:nvPr/>
        </p:nvSpPr>
        <p:spPr>
          <a:xfrm>
            <a:off x="8472826" y="3447389"/>
            <a:ext cx="3084174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indent="0" algn="ctr">
              <a:lnSpc>
                <a:spcPct val="90000"/>
              </a:lnSpc>
              <a:spcBef>
                <a:spcPts val="1000"/>
              </a:spcBef>
              <a:buClr>
                <a:srgbClr val="00AAFF"/>
              </a:buClr>
              <a:buFont typeface="Arial" panose="020B0604020202020204" pitchFamily="34" charset="0"/>
              <a:buNone/>
              <a:defRPr sz="3000" b="0" i="0">
                <a:ea typeface="VTB Group Cond Book" panose="020B0506050504020204" pitchFamily="34" charset="77"/>
                <a:cs typeface="VTB Group Cond Light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00AAFF"/>
              </a:buClr>
              <a:buFont typeface="Arial" panose="020B0604020202020204" pitchFamily="34" charset="0"/>
              <a:buChar char="•"/>
              <a:defRPr sz="1000" b="0" i="0">
                <a:solidFill>
                  <a:schemeClr val="bg2">
                    <a:lumMod val="50000"/>
                  </a:schemeClr>
                </a:solidFill>
                <a:latin typeface="VTB Group Cond Light" charset="0"/>
                <a:ea typeface="VTB Group Cond Light" charset="0"/>
                <a:cs typeface="VTB Group Cond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3200" dirty="0"/>
              <a:t>Обычные люди</a:t>
            </a:r>
          </a:p>
        </p:txBody>
      </p:sp>
      <p:sp>
        <p:nvSpPr>
          <p:cNvPr id="29" name="Oval 51">
            <a:extLst>
              <a:ext uri="{FF2B5EF4-FFF2-40B4-BE49-F238E27FC236}">
                <a16:creationId xmlns:a16="http://schemas.microsoft.com/office/drawing/2014/main" id="{C87BB2D0-2EF5-E4DC-D2A9-F0297299EC05}"/>
              </a:ext>
            </a:extLst>
          </p:cNvPr>
          <p:cNvSpPr/>
          <p:nvPr/>
        </p:nvSpPr>
        <p:spPr>
          <a:xfrm>
            <a:off x="9318614" y="1793970"/>
            <a:ext cx="1402079" cy="140207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320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ECA3B5BA-B433-66B7-B9F5-917903DBBEC6}"/>
              </a:ext>
            </a:extLst>
          </p:cNvPr>
          <p:cNvGrpSpPr/>
          <p:nvPr/>
        </p:nvGrpSpPr>
        <p:grpSpPr>
          <a:xfrm>
            <a:off x="1837843" y="2152517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FB63AD1D-3CDC-7A26-C2AB-A80D4FCD6228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CC6A41E3-D791-F0EA-C578-B47A98D02365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4880F69C-75C1-46F9-0874-1F1C00E1C2E9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B12DF3F-A215-DA4B-34E0-5DD102AF2881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D7DCADDF-5AD9-AE1B-B2AC-0A9B48156766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" name="Oval 49">
            <a:extLst>
              <a:ext uri="{FF2B5EF4-FFF2-40B4-BE49-F238E27FC236}">
                <a16:creationId xmlns:a16="http://schemas.microsoft.com/office/drawing/2014/main" id="{67593BB6-AA43-4C40-53F2-4F9A51DBB5C9}"/>
              </a:ext>
            </a:extLst>
          </p:cNvPr>
          <p:cNvSpPr/>
          <p:nvPr/>
        </p:nvSpPr>
        <p:spPr>
          <a:xfrm>
            <a:off x="1471306" y="1793970"/>
            <a:ext cx="1402079" cy="140207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3200" dirty="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DDE4E6-EA4B-8642-7DA5-D73F58CF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0" y="1910809"/>
            <a:ext cx="1168400" cy="1168400"/>
          </a:xfrm>
          <a:prstGeom prst="rect">
            <a:avLst/>
          </a:prstGeom>
        </p:spPr>
      </p:pic>
      <p:sp>
        <p:nvSpPr>
          <p:cNvPr id="12" name="Oval 49">
            <a:extLst>
              <a:ext uri="{FF2B5EF4-FFF2-40B4-BE49-F238E27FC236}">
                <a16:creationId xmlns:a16="http://schemas.microsoft.com/office/drawing/2014/main" id="{6B0D9B38-A288-A2E3-AE6C-CE8508F4329D}"/>
              </a:ext>
            </a:extLst>
          </p:cNvPr>
          <p:cNvSpPr/>
          <p:nvPr/>
        </p:nvSpPr>
        <p:spPr>
          <a:xfrm>
            <a:off x="5393353" y="1728698"/>
            <a:ext cx="1402079" cy="140207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outerShdw blurRad="215900" dist="139700" dir="6060000" sx="86000" sy="86000" algn="ctr" rotWithShape="0">
              <a:schemeClr val="tx1">
                <a:lumMod val="75000"/>
                <a:lumOff val="25000"/>
                <a:alpha val="4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3200" dirty="0">
              <a:solidFill>
                <a:srgbClr val="FFFFFF"/>
              </a:solidFill>
              <a:ea typeface="VTB Group Cond Book" panose="020B0506050504020204" pitchFamily="34" charset="-52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8DB2B10-EDF7-FA2D-42EF-408FF7D9B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38" y="1851031"/>
            <a:ext cx="1065584" cy="10655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3E57A56-E6D7-6806-8533-EB2D59EC1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313" y="1996642"/>
            <a:ext cx="965200" cy="965200"/>
          </a:xfrm>
          <a:prstGeom prst="rect">
            <a:avLst/>
          </a:prstGeom>
        </p:spPr>
      </p:pic>
      <p:sp>
        <p:nvSpPr>
          <p:cNvPr id="16" name="Заголовок 24">
            <a:extLst>
              <a:ext uri="{FF2B5EF4-FFF2-40B4-BE49-F238E27FC236}">
                <a16:creationId xmlns:a16="http://schemas.microsoft.com/office/drawing/2014/main" id="{C55FBDA2-E2D6-5F67-8858-4979522ECF09}"/>
              </a:ext>
            </a:extLst>
          </p:cNvPr>
          <p:cNvSpPr txBox="1">
            <a:spLocks/>
          </p:cNvSpPr>
          <p:nvPr/>
        </p:nvSpPr>
        <p:spPr>
          <a:xfrm>
            <a:off x="292238" y="4203321"/>
            <a:ext cx="10515600" cy="4801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/>
              <a:t>Возраст: </a:t>
            </a:r>
            <a:r>
              <a:rPr lang="ru-RU" sz="2800" dirty="0"/>
              <a:t>25-45 лет</a:t>
            </a:r>
          </a:p>
        </p:txBody>
      </p:sp>
      <p:sp>
        <p:nvSpPr>
          <p:cNvPr id="22" name="Заголовок 24">
            <a:extLst>
              <a:ext uri="{FF2B5EF4-FFF2-40B4-BE49-F238E27FC236}">
                <a16:creationId xmlns:a16="http://schemas.microsoft.com/office/drawing/2014/main" id="{861BE7D8-12C1-295B-852A-FFB40EC806D2}"/>
              </a:ext>
            </a:extLst>
          </p:cNvPr>
          <p:cNvSpPr txBox="1">
            <a:spLocks/>
          </p:cNvSpPr>
          <p:nvPr/>
        </p:nvSpPr>
        <p:spPr>
          <a:xfrm>
            <a:off x="292238" y="4975536"/>
            <a:ext cx="10515600" cy="48013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/>
              <a:t>География: </a:t>
            </a:r>
            <a:r>
              <a:rPr lang="ru-RU" sz="2800" dirty="0"/>
              <a:t>Россия, страны СНГ</a:t>
            </a:r>
          </a:p>
        </p:txBody>
      </p:sp>
      <p:sp>
        <p:nvSpPr>
          <p:cNvPr id="24" name="Заголовок 24">
            <a:extLst>
              <a:ext uri="{FF2B5EF4-FFF2-40B4-BE49-F238E27FC236}">
                <a16:creationId xmlns:a16="http://schemas.microsoft.com/office/drawing/2014/main" id="{A5863794-482B-A0C6-6CF6-803A7EF9A368}"/>
              </a:ext>
            </a:extLst>
          </p:cNvPr>
          <p:cNvSpPr txBox="1">
            <a:spLocks/>
          </p:cNvSpPr>
          <p:nvPr/>
        </p:nvSpPr>
        <p:spPr>
          <a:xfrm>
            <a:off x="298352" y="5793802"/>
            <a:ext cx="1539491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/>
              <a:t>Портрет: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1311F5-6171-DA5D-7A4E-27D8B372CEA8}"/>
              </a:ext>
            </a:extLst>
          </p:cNvPr>
          <p:cNvSpPr txBox="1"/>
          <p:nvPr/>
        </p:nvSpPr>
        <p:spPr>
          <a:xfrm>
            <a:off x="1837842" y="5574569"/>
            <a:ext cx="70887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владельцы бизнеса, менеджеры, обычные люди</a:t>
            </a:r>
            <a:r>
              <a:rPr lang="en-US" sz="2800" b="1" dirty="0"/>
              <a:t>,</a:t>
            </a:r>
            <a:r>
              <a:rPr lang="ru-RU" sz="2800" b="1" dirty="0"/>
              <a:t>  активно использующие мессенджеры</a:t>
            </a:r>
            <a:r>
              <a:rPr lang="en-US" sz="2800" b="1" dirty="0"/>
              <a:t>, email </a:t>
            </a:r>
            <a:r>
              <a:rPr lang="ru-RU" sz="2800" b="1" dirty="0"/>
              <a:t>и </a:t>
            </a:r>
            <a:r>
              <a:rPr lang="en-US" sz="2800" b="1" dirty="0"/>
              <a:t>CRM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130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86B12-D86A-C9B0-91DD-CC44C32CB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558D12-88A2-B888-46A3-24E78EDE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83" y="1447252"/>
            <a:ext cx="638175" cy="6381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30AB18-EE57-A6A9-9BEE-D2B56181A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87" y="3861220"/>
            <a:ext cx="590550" cy="5905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79D3F3-B736-9CEC-BC74-BD10DA42F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7" y="1447252"/>
            <a:ext cx="666750" cy="66675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AB22D7-D9AA-6AA5-EB06-2732DF13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SWOT</a:t>
            </a:r>
            <a:r>
              <a:rPr lang="ru-RU" b="1" dirty="0"/>
              <a:t>-анализ: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46D3B3-7922-11AF-140D-C47055B692DC}"/>
              </a:ext>
            </a:extLst>
          </p:cNvPr>
          <p:cNvSpPr txBox="1"/>
          <p:nvPr/>
        </p:nvSpPr>
        <p:spPr>
          <a:xfrm>
            <a:off x="5401607" y="1231419"/>
            <a:ext cx="4242014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Weaknesses</a:t>
            </a:r>
          </a:p>
          <a:p>
            <a:pPr algn="ctr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Ограниченный функционал на старте</a:t>
            </a:r>
          </a:p>
          <a:p>
            <a:pPr algn="ctr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Низкая известность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DE56D9-BF4C-47BC-7C3B-898E75D4C551}"/>
              </a:ext>
            </a:extLst>
          </p:cNvPr>
          <p:cNvSpPr txBox="1"/>
          <p:nvPr/>
        </p:nvSpPr>
        <p:spPr>
          <a:xfrm>
            <a:off x="1284674" y="1096722"/>
            <a:ext cx="2837283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Strengths</a:t>
            </a:r>
          </a:p>
          <a:p>
            <a:pPr algn="ctr"/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AI</a:t>
            </a:r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-ответы</a:t>
            </a:r>
          </a:p>
          <a:p>
            <a:pPr algn="ctr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Интеграции с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email</a:t>
            </a:r>
          </a:p>
          <a:p>
            <a:pPr algn="ctr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Цена от 790р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/</a:t>
            </a:r>
            <a:r>
              <a:rPr lang="ru-RU" sz="2400" dirty="0" err="1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мес</a:t>
            </a:r>
            <a:endParaRPr lang="ru-RU" sz="24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6B8668-7F7F-FCD1-E877-BFC18592610C}"/>
              </a:ext>
            </a:extLst>
          </p:cNvPr>
          <p:cNvSpPr txBox="1"/>
          <p:nvPr/>
        </p:nvSpPr>
        <p:spPr>
          <a:xfrm>
            <a:off x="1284674" y="3497018"/>
            <a:ext cx="3148833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Opportunities</a:t>
            </a:r>
          </a:p>
          <a:p>
            <a:pPr algn="ctr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Расширение каналов связи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  <a:p>
            <a:pPr algn="ctr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Международный рынок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20EEF09-2692-933B-E2A3-FE530747C402}"/>
              </a:ext>
            </a:extLst>
          </p:cNvPr>
          <p:cNvSpPr txBox="1"/>
          <p:nvPr/>
        </p:nvSpPr>
        <p:spPr>
          <a:xfrm>
            <a:off x="5597010" y="3525555"/>
            <a:ext cx="3148833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Threats</a:t>
            </a:r>
          </a:p>
          <a:p>
            <a:pPr algn="ctr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Агрессивная конкуренция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ea typeface="VTB Group Cond Book" panose="020B0506050504020204" pitchFamily="34" charset="77"/>
            </a:endParaRPr>
          </a:p>
          <a:p>
            <a:pPr algn="ctr"/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ea typeface="VTB Group Cond Book" panose="020B0506050504020204" pitchFamily="34" charset="77"/>
              </a:rPr>
              <a:t>Законодательные риски</a:t>
            </a: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004A4909-37D9-FA46-F082-D341E2B4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7</a:t>
            </a:fld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7AF038-53EC-248F-FEAB-C56A09C8D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784" y="3846933"/>
            <a:ext cx="619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93742-90D3-284E-2098-B68371C21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53">
            <a:extLst>
              <a:ext uri="{FF2B5EF4-FFF2-40B4-BE49-F238E27FC236}">
                <a16:creationId xmlns:a16="http://schemas.microsoft.com/office/drawing/2014/main" id="{5BD239A2-97BB-1ABF-1DB0-DCA56AD78B6E}"/>
              </a:ext>
            </a:extLst>
          </p:cNvPr>
          <p:cNvSpPr/>
          <p:nvPr/>
        </p:nvSpPr>
        <p:spPr>
          <a:xfrm>
            <a:off x="4105590" y="1700814"/>
            <a:ext cx="3600000" cy="360000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1270000" sx="102000" sy="102000" algn="ctr" rotWithShape="0">
              <a:schemeClr val="bg1">
                <a:lumMod val="75000"/>
                <a:alpha val="7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2400" b="1" kern="0" dirty="0">
              <a:solidFill>
                <a:srgbClr val="FFFFFF"/>
              </a:solidFill>
              <a:ea typeface="VTB Group Cond Demi Bold" panose="020B0506050504020204" pitchFamily="34" charset="77"/>
            </a:endParaRPr>
          </a:p>
        </p:txBody>
      </p:sp>
      <p:sp>
        <p:nvSpPr>
          <p:cNvPr id="36" name="Овал 53">
            <a:extLst>
              <a:ext uri="{FF2B5EF4-FFF2-40B4-BE49-F238E27FC236}">
                <a16:creationId xmlns:a16="http://schemas.microsoft.com/office/drawing/2014/main" id="{55F02129-B8FF-FC2F-5D2B-CC4E389BF22C}"/>
              </a:ext>
            </a:extLst>
          </p:cNvPr>
          <p:cNvSpPr/>
          <p:nvPr/>
        </p:nvSpPr>
        <p:spPr>
          <a:xfrm>
            <a:off x="4645590" y="2240814"/>
            <a:ext cx="2520000" cy="252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>
            <a:outerShdw blurRad="1270000" sx="102000" sy="102000" algn="ctr" rotWithShape="0">
              <a:schemeClr val="bg1">
                <a:lumMod val="75000"/>
                <a:alpha val="72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2400" b="1" kern="0" dirty="0">
              <a:solidFill>
                <a:schemeClr val="bg1"/>
              </a:solidFill>
              <a:ea typeface="VTB Group Cond Demi Bold" panose="020B0506050504020204" pitchFamily="34" charset="77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6A10BE7-6D96-2E6D-9C65-2A41831B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Оценка рынка </a:t>
            </a:r>
            <a:r>
              <a:rPr lang="en-US" b="1" dirty="0"/>
              <a:t>SAM/SOM</a:t>
            </a:r>
            <a:endParaRPr lang="ru-RU" b="1" dirty="0"/>
          </a:p>
        </p:txBody>
      </p:sp>
      <p:sp>
        <p:nvSpPr>
          <p:cNvPr id="91" name="Номер слайда 5">
            <a:extLst>
              <a:ext uri="{FF2B5EF4-FFF2-40B4-BE49-F238E27FC236}">
                <a16:creationId xmlns:a16="http://schemas.microsoft.com/office/drawing/2014/main" id="{9714C8CD-247C-5B17-F3CC-A6CD791A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43BF5-F096-DD75-AE18-153EA09B41E6}"/>
              </a:ext>
            </a:extLst>
          </p:cNvPr>
          <p:cNvSpPr txBox="1"/>
          <p:nvPr/>
        </p:nvSpPr>
        <p:spPr>
          <a:xfrm>
            <a:off x="5386227" y="1700814"/>
            <a:ext cx="1038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SAM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5BCE4-54ED-14D5-EF7D-C7F02851F646}"/>
              </a:ext>
            </a:extLst>
          </p:cNvPr>
          <p:cNvSpPr txBox="1"/>
          <p:nvPr/>
        </p:nvSpPr>
        <p:spPr>
          <a:xfrm>
            <a:off x="5386227" y="3226452"/>
            <a:ext cx="1038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SOM</a:t>
            </a:r>
            <a:endParaRPr lang="ru-RU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E1178-56CA-F601-DE00-4717C00A4BD8}"/>
              </a:ext>
            </a:extLst>
          </p:cNvPr>
          <p:cNvSpPr txBox="1"/>
          <p:nvPr/>
        </p:nvSpPr>
        <p:spPr>
          <a:xfrm>
            <a:off x="178789" y="1135489"/>
            <a:ext cx="6136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1.2 млн. малых предприятий</a:t>
            </a:r>
            <a:endParaRPr lang="ru-RU" sz="3600" dirty="0">
              <a:latin typeface="+mj-lt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55DB46B-FE4A-0003-6B29-55FF65E9D3B0}"/>
              </a:ext>
            </a:extLst>
          </p:cNvPr>
          <p:cNvCxnSpPr>
            <a:cxnSpLocks/>
            <a:stCxn id="11" idx="2"/>
            <a:endCxn id="2" idx="1"/>
          </p:cNvCxnSpPr>
          <p:nvPr/>
        </p:nvCxnSpPr>
        <p:spPr>
          <a:xfrm>
            <a:off x="3246841" y="1781820"/>
            <a:ext cx="1385957" cy="44620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49C0C36-20A6-FB9D-73B1-70D7389A69A5}"/>
              </a:ext>
            </a:extLst>
          </p:cNvPr>
          <p:cNvSpPr txBox="1"/>
          <p:nvPr/>
        </p:nvSpPr>
        <p:spPr>
          <a:xfrm>
            <a:off x="178789" y="5157186"/>
            <a:ext cx="6136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  <a:cs typeface="Times New Roman" panose="02020603050405020304" pitchFamily="18" charset="0"/>
              </a:rPr>
              <a:t>5</a:t>
            </a:r>
            <a:r>
              <a:rPr lang="ru-RU" sz="3600" dirty="0">
                <a:latin typeface="+mj-lt"/>
                <a:cs typeface="Times New Roman" panose="02020603050405020304" pitchFamily="18" charset="0"/>
              </a:rPr>
              <a:t>% от </a:t>
            </a:r>
            <a:r>
              <a:rPr lang="en-US" sz="3600" dirty="0">
                <a:latin typeface="+mj-lt"/>
                <a:cs typeface="Times New Roman" panose="02020603050405020304" pitchFamily="18" charset="0"/>
              </a:rPr>
              <a:t>SAM=</a:t>
            </a:r>
            <a:r>
              <a:rPr lang="ru-RU" sz="3600" dirty="0">
                <a:latin typeface="+mj-lt"/>
                <a:cs typeface="Times New Roman" panose="02020603050405020304" pitchFamily="18" charset="0"/>
              </a:rPr>
              <a:t>60тыс. компаний</a:t>
            </a:r>
            <a:endParaRPr lang="ru-RU" sz="3600" dirty="0">
              <a:latin typeface="+mj-lt"/>
            </a:endParaRPr>
          </a:p>
        </p:txBody>
      </p: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2D83E36D-FE11-50F7-642A-B5EB92797B5F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3246841" y="3962384"/>
            <a:ext cx="2249446" cy="119480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62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FB66626D-B6D4-5EE0-3165-9D9B8358A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22827"/>
              </p:ext>
            </p:extLst>
          </p:nvPr>
        </p:nvGraphicFramePr>
        <p:xfrm>
          <a:off x="-94268" y="1"/>
          <a:ext cx="12286266" cy="6858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7053">
                  <a:extLst>
                    <a:ext uri="{9D8B030D-6E8A-4147-A177-3AD203B41FA5}">
                      <a16:colId xmlns:a16="http://schemas.microsoft.com/office/drawing/2014/main" val="3467621347"/>
                    </a:ext>
                  </a:extLst>
                </a:gridCol>
                <a:gridCol w="2047053">
                  <a:extLst>
                    <a:ext uri="{9D8B030D-6E8A-4147-A177-3AD203B41FA5}">
                      <a16:colId xmlns:a16="http://schemas.microsoft.com/office/drawing/2014/main" val="3655040139"/>
                    </a:ext>
                  </a:extLst>
                </a:gridCol>
                <a:gridCol w="2047053">
                  <a:extLst>
                    <a:ext uri="{9D8B030D-6E8A-4147-A177-3AD203B41FA5}">
                      <a16:colId xmlns:a16="http://schemas.microsoft.com/office/drawing/2014/main" val="3838622789"/>
                    </a:ext>
                  </a:extLst>
                </a:gridCol>
                <a:gridCol w="2048369">
                  <a:extLst>
                    <a:ext uri="{9D8B030D-6E8A-4147-A177-3AD203B41FA5}">
                      <a16:colId xmlns:a16="http://schemas.microsoft.com/office/drawing/2014/main" val="3062094552"/>
                    </a:ext>
                  </a:extLst>
                </a:gridCol>
                <a:gridCol w="2048369">
                  <a:extLst>
                    <a:ext uri="{9D8B030D-6E8A-4147-A177-3AD203B41FA5}">
                      <a16:colId xmlns:a16="http://schemas.microsoft.com/office/drawing/2014/main" val="656649368"/>
                    </a:ext>
                  </a:extLst>
                </a:gridCol>
                <a:gridCol w="2048369">
                  <a:extLst>
                    <a:ext uri="{9D8B030D-6E8A-4147-A177-3AD203B41FA5}">
                      <a16:colId xmlns:a16="http://schemas.microsoft.com/office/drawing/2014/main" val="771161517"/>
                    </a:ext>
                  </a:extLst>
                </a:gridCol>
              </a:tblGrid>
              <a:tr h="10997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</a:rPr>
                        <a:t>Сервис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</a:rPr>
                        <a:t>Цена (от) Р</a:t>
                      </a:r>
                      <a:r>
                        <a:rPr lang="en-US" sz="2000" kern="100" dirty="0">
                          <a:effectLst/>
                          <a:latin typeface="+mj-lt"/>
                        </a:rPr>
                        <a:t>/</a:t>
                      </a:r>
                      <a:r>
                        <a:rPr lang="ru-RU" sz="2000" kern="100" dirty="0" err="1">
                          <a:effectLst/>
                          <a:latin typeface="+mj-lt"/>
                        </a:rPr>
                        <a:t>мес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Поддержка основных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мессенджеров</a:t>
                      </a: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Поддержка </a:t>
                      </a:r>
                      <a:r>
                        <a:rPr lang="en-US" sz="20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</a:rPr>
                        <a:t>CRM-интеграция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  <a:latin typeface="+mj-lt"/>
                        </a:rPr>
                        <a:t>AI</a:t>
                      </a:r>
                      <a:r>
                        <a:rPr lang="ru-RU" sz="2000" kern="100" dirty="0">
                          <a:effectLst/>
                          <a:latin typeface="+mj-lt"/>
                        </a:rPr>
                        <a:t>-ответы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extLst>
                  <a:ext uri="{0D108BD9-81ED-4DB2-BD59-A6C34878D82A}">
                    <a16:rowId xmlns:a16="http://schemas.microsoft.com/office/drawing/2014/main" val="1282955584"/>
                  </a:ext>
                </a:extLst>
              </a:tr>
              <a:tr h="11053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</a:rPr>
                        <a:t>i2CRM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</a:rPr>
                        <a:t>2,470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❌</a:t>
                      </a: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ru-RU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✅</a:t>
                      </a:r>
                    </a:p>
                  </a:txBody>
                  <a:tcPr marL="66175" marR="66175" marT="0" marB="0" anchor="ctr"/>
                </a:tc>
                <a:extLst>
                  <a:ext uri="{0D108BD9-81ED-4DB2-BD59-A6C34878D82A}">
                    <a16:rowId xmlns:a16="http://schemas.microsoft.com/office/drawing/2014/main" val="1214902672"/>
                  </a:ext>
                </a:extLst>
              </a:tr>
              <a:tr h="13366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 err="1">
                          <a:effectLst/>
                          <a:latin typeface="+mj-lt"/>
                        </a:rPr>
                        <a:t>Angry.Space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>
                          <a:effectLst/>
                          <a:latin typeface="+mj-lt"/>
                        </a:rPr>
                        <a:t>590</a:t>
                      </a:r>
                      <a:endParaRPr lang="ru-RU" sz="20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</a:rPr>
                        <a:t>✅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❌</a:t>
                      </a: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</a:rPr>
                        <a:t>❌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❌</a:t>
                      </a:r>
                    </a:p>
                  </a:txBody>
                  <a:tcPr marL="66175" marR="66175" marT="0" marB="0" anchor="ctr"/>
                </a:tc>
                <a:extLst>
                  <a:ext uri="{0D108BD9-81ED-4DB2-BD59-A6C34878D82A}">
                    <a16:rowId xmlns:a16="http://schemas.microsoft.com/office/drawing/2014/main" val="262975784"/>
                  </a:ext>
                </a:extLst>
              </a:tr>
              <a:tr h="11053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>
                          <a:effectLst/>
                          <a:latin typeface="+mj-lt"/>
                        </a:rPr>
                        <a:t>Pact</a:t>
                      </a:r>
                      <a:endParaRPr lang="ru-RU" sz="20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>
                          <a:effectLst/>
                          <a:latin typeface="+mj-lt"/>
                        </a:rPr>
                        <a:t>990</a:t>
                      </a:r>
                      <a:endParaRPr lang="ru-RU" sz="20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</a:rPr>
                        <a:t>✅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❌</a:t>
                      </a: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ru-RU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❌</a:t>
                      </a:r>
                    </a:p>
                  </a:txBody>
                  <a:tcPr marL="66175" marR="66175" marT="0" marB="0" anchor="ctr"/>
                </a:tc>
                <a:extLst>
                  <a:ext uri="{0D108BD9-81ED-4DB2-BD59-A6C34878D82A}">
                    <a16:rowId xmlns:a16="http://schemas.microsoft.com/office/drawing/2014/main" val="2005832212"/>
                  </a:ext>
                </a:extLst>
              </a:tr>
              <a:tr h="11053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 err="1">
                          <a:effectLst/>
                          <a:latin typeface="+mj-lt"/>
                        </a:rPr>
                        <a:t>Quickley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>
                          <a:effectLst/>
                          <a:latin typeface="+mj-lt"/>
                        </a:rPr>
                        <a:t>590</a:t>
                      </a:r>
                      <a:endParaRPr lang="ru-RU" sz="2000" kern="1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</a:rPr>
                        <a:t>✅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❌</a:t>
                      </a: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ru-RU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❌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extLst>
                  <a:ext uri="{0D108BD9-81ED-4DB2-BD59-A6C34878D82A}">
                    <a16:rowId xmlns:a16="http://schemas.microsoft.com/office/drawing/2014/main" val="1155518169"/>
                  </a:ext>
                </a:extLst>
              </a:tr>
              <a:tr h="11053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DialogX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790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ru-RU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ru-RU" sz="2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75" marR="66175" marT="0" marB="0" anchor="ctr"/>
                </a:tc>
                <a:extLst>
                  <a:ext uri="{0D108BD9-81ED-4DB2-BD59-A6C34878D82A}">
                    <a16:rowId xmlns:a16="http://schemas.microsoft.com/office/drawing/2014/main" val="1687134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7015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1122</TotalTime>
  <Words>491</Words>
  <Application>Microsoft Office PowerPoint</Application>
  <PresentationFormat>Широкоэкранный</PresentationFormat>
  <Paragraphs>207</Paragraphs>
  <Slides>19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VTB Group Cond Demi Bold</vt:lpstr>
      <vt:lpstr>Arial</vt:lpstr>
      <vt:lpstr>Oswald Light</vt:lpstr>
      <vt:lpstr>VTB Group Cond Book</vt:lpstr>
      <vt:lpstr>Calibri</vt:lpstr>
      <vt:lpstr>Тема Office</vt:lpstr>
      <vt:lpstr>DialogX -</vt:lpstr>
      <vt:lpstr>Проблемы</vt:lpstr>
      <vt:lpstr>Решение</vt:lpstr>
      <vt:lpstr>Объем интернет продаж на российском рынке</vt:lpstr>
      <vt:lpstr>Актуальность на российском рынке:</vt:lpstr>
      <vt:lpstr>Целевая аудитория:</vt:lpstr>
      <vt:lpstr>SWOT-анализ:</vt:lpstr>
      <vt:lpstr>Оценка рынка SAM/SOM</vt:lpstr>
      <vt:lpstr>Презентация PowerPoint</vt:lpstr>
      <vt:lpstr>Наши преимущества</vt:lpstr>
      <vt:lpstr>Группы пользователей</vt:lpstr>
      <vt:lpstr>Презентация PowerPoint</vt:lpstr>
      <vt:lpstr>Презентация PowerPoint</vt:lpstr>
      <vt:lpstr>Стек технологий</vt:lpstr>
      <vt:lpstr>Стек технологий</vt:lpstr>
      <vt:lpstr>Бизнес модель</vt:lpstr>
      <vt:lpstr>Roadmap</vt:lpstr>
      <vt:lpstr>Команда DialogX</vt:lpstr>
      <vt:lpstr>Команда DialogX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Данил Баранник</cp:lastModifiedBy>
  <cp:revision>91</cp:revision>
  <dcterms:created xsi:type="dcterms:W3CDTF">2021-03-13T09:42:31Z</dcterms:created>
  <dcterms:modified xsi:type="dcterms:W3CDTF">2025-03-28T10:18:37Z</dcterms:modified>
</cp:coreProperties>
</file>